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35" r:id="rId2"/>
    <p:sldId id="336" r:id="rId3"/>
    <p:sldId id="337" r:id="rId4"/>
    <p:sldId id="338" r:id="rId5"/>
    <p:sldId id="256" r:id="rId6"/>
    <p:sldId id="259" r:id="rId7"/>
    <p:sldId id="260" r:id="rId8"/>
    <p:sldId id="271" r:id="rId9"/>
    <p:sldId id="266" r:id="rId10"/>
    <p:sldId id="331" r:id="rId11"/>
    <p:sldId id="307" r:id="rId12"/>
    <p:sldId id="273" r:id="rId13"/>
    <p:sldId id="281" r:id="rId14"/>
    <p:sldId id="287" r:id="rId15"/>
    <p:sldId id="267" r:id="rId16"/>
    <p:sldId id="311" r:id="rId17"/>
    <p:sldId id="297" r:id="rId18"/>
    <p:sldId id="308" r:id="rId19"/>
    <p:sldId id="312" r:id="rId20"/>
    <p:sldId id="309" r:id="rId21"/>
    <p:sldId id="310" r:id="rId22"/>
    <p:sldId id="362" r:id="rId23"/>
    <p:sldId id="355" r:id="rId24"/>
    <p:sldId id="354" r:id="rId25"/>
    <p:sldId id="353" r:id="rId26"/>
    <p:sldId id="360" r:id="rId27"/>
    <p:sldId id="324" r:id="rId28"/>
    <p:sldId id="313" r:id="rId29"/>
    <p:sldId id="361" r:id="rId30"/>
    <p:sldId id="348" r:id="rId31"/>
    <p:sldId id="356" r:id="rId32"/>
    <p:sldId id="339" r:id="rId33"/>
    <p:sldId id="340" r:id="rId34"/>
    <p:sldId id="359" r:id="rId35"/>
    <p:sldId id="341" r:id="rId36"/>
    <p:sldId id="349" r:id="rId37"/>
    <p:sldId id="350" r:id="rId38"/>
    <p:sldId id="351" r:id="rId39"/>
    <p:sldId id="334" r:id="rId40"/>
    <p:sldId id="333" r:id="rId41"/>
  </p:sldIdLst>
  <p:sldSz cx="9144000" cy="6858000" type="screen4x3"/>
  <p:notesSz cx="6662738" cy="98329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AD47"/>
    <a:srgbClr val="7B631F"/>
    <a:srgbClr val="7BB801"/>
    <a:srgbClr val="808080"/>
    <a:srgbClr val="7D777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86408" autoAdjust="0"/>
  </p:normalViewPr>
  <p:slideViewPr>
    <p:cSldViewPr showGuides="1">
      <p:cViewPr varScale="1">
        <p:scale>
          <a:sx n="103" d="100"/>
          <a:sy n="103" d="100"/>
        </p:scale>
        <p:origin x="-84" y="-162"/>
      </p:cViewPr>
      <p:guideLst>
        <p:guide orient="horz" pos="2160"/>
        <p:guide orient="horz" pos="255"/>
        <p:guide orient="horz" pos="799"/>
        <p:guide orient="horz" pos="391"/>
        <p:guide pos="249"/>
        <p:guide pos="2880"/>
        <p:guide pos="1927"/>
        <p:guide pos="2381"/>
        <p:guide pos="25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0" d="100"/>
          <a:sy n="80" d="100"/>
        </p:scale>
        <p:origin x="-2022" y="-96"/>
      </p:cViewPr>
      <p:guideLst>
        <p:guide orient="horz" pos="3097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akddcex1\PCH-Daten$\03%20Produktbereiche\P2%20F%20und%20E\1%20Auftr&#228;ge\P21411%20FH%20Kufstein_Forcierung%20Drittmittelforschung\1.)%20Analyse\Grafiken%20F&amp;E-Analyse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AT"/>
  <c:style val="10"/>
  <c:clrMapOvr bg1="lt1" tx1="dk1" bg2="lt2" tx2="dk2" accent1="accent1" accent2="accent2" accent3="accent3" accent4="accent4" accent5="accent5" accent6="accent6" hlink="hlink" folHlink="folHlink"/>
  <c:chart>
    <c:plotArea>
      <c:layout/>
      <c:doughnut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Tabelle1!$B$60:$B$62</c:f>
              <c:strCache>
                <c:ptCount val="3"/>
                <c:pt idx="0">
                  <c:v>Ökonom., soz., kult., ökolog. Nachhaltigkeit von Sport-, Kultur- und allg. Veranstaltungen</c:v>
                </c:pt>
                <c:pt idx="1">
                  <c:v>Rolle v. Synergieeffekten zw. Sport-, Kultur- &amp; allg. Veranstaltungen </c:v>
                </c:pt>
                <c:pt idx="2">
                  <c:v>Auswirkungen v. Veranstaltungen auf Städte (Destinationsmanagement &amp; Regionalentw.)</c:v>
                </c:pt>
              </c:strCache>
            </c:strRef>
          </c:cat>
          <c:val>
            <c:numRef>
              <c:f>Tabelle1!$C$60:$C$62</c:f>
              <c:numCache>
                <c:formatCode>General</c:formatCode>
                <c:ptCount val="3"/>
                <c:pt idx="0">
                  <c:v>6600</c:v>
                </c:pt>
                <c:pt idx="1">
                  <c:v>26300</c:v>
                </c:pt>
                <c:pt idx="2">
                  <c:v>14310</c:v>
                </c:pt>
              </c:numCache>
            </c:numRef>
          </c:val>
        </c:ser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9.7871063962703828E-2"/>
          <c:y val="0.76091564943488676"/>
          <c:w val="0.80425762437123549"/>
          <c:h val="0.22417990332842541"/>
        </c:manualLayout>
      </c:layout>
    </c:legend>
    <c:plotVisOnly val="1"/>
    <c:dispBlanksAs val="zero"/>
  </c:chart>
  <c:txPr>
    <a:bodyPr/>
    <a:lstStyle/>
    <a:p>
      <a:pPr>
        <a:defRPr>
          <a:latin typeface="Tahoma" pitchFamily="34" charset="0"/>
          <a:ea typeface="Tahoma" pitchFamily="34" charset="0"/>
          <a:cs typeface="Tahoma" pitchFamily="34" charset="0"/>
        </a:defRPr>
      </a:pPr>
      <a:endParaRPr lang="de-DE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7187" cy="491648"/>
          </a:xfrm>
          <a:prstGeom prst="rect">
            <a:avLst/>
          </a:prstGeom>
        </p:spPr>
        <p:txBody>
          <a:bodyPr vert="horz" lIns="90635" tIns="45318" rIns="90635" bIns="45318" rtlCol="0"/>
          <a:lstStyle>
            <a:lvl1pPr algn="l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4009" y="1"/>
            <a:ext cx="2887187" cy="491648"/>
          </a:xfrm>
          <a:prstGeom prst="rect">
            <a:avLst/>
          </a:prstGeom>
        </p:spPr>
        <p:txBody>
          <a:bodyPr vert="horz" lIns="90635" tIns="45318" rIns="90635" bIns="45318" rtlCol="0"/>
          <a:lstStyle>
            <a:lvl1pPr algn="r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581D6F01-1B78-4242-8A57-893FFEF963E1}" type="datetimeFigureOut">
              <a:rPr lang="de-DE"/>
              <a:pPr>
                <a:defRPr/>
              </a:pPr>
              <a:t>01.07.2015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39620"/>
            <a:ext cx="2887187" cy="491648"/>
          </a:xfrm>
          <a:prstGeom prst="rect">
            <a:avLst/>
          </a:prstGeom>
        </p:spPr>
        <p:txBody>
          <a:bodyPr vert="horz" lIns="90635" tIns="45318" rIns="90635" bIns="45318" rtlCol="0" anchor="b"/>
          <a:lstStyle>
            <a:lvl1pPr algn="l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4009" y="9339620"/>
            <a:ext cx="2887187" cy="491648"/>
          </a:xfrm>
          <a:prstGeom prst="rect">
            <a:avLst/>
          </a:prstGeom>
        </p:spPr>
        <p:txBody>
          <a:bodyPr vert="horz" lIns="90635" tIns="45318" rIns="90635" bIns="45318" rtlCol="0" anchor="b"/>
          <a:lstStyle>
            <a:lvl1pPr algn="r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899AF1AF-2E14-4AB2-8E06-ACEE5FF46D2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3464561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87187" cy="49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35" tIns="45318" rIns="90635" bIns="4531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551" y="1"/>
            <a:ext cx="2887187" cy="49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35" tIns="45318" rIns="90635" bIns="4531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3312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365" y="4670663"/>
            <a:ext cx="4886008" cy="442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35" tIns="45318" rIns="90635" bIns="453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1327"/>
            <a:ext cx="2887187" cy="49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35" tIns="45318" rIns="90635" bIns="4531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551" y="9341327"/>
            <a:ext cx="2887187" cy="49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35" tIns="45318" rIns="90635" bIns="4531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fld id="{8CA1F51A-CCBD-4274-826E-F1AFD9D8A2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846172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F260DF-BD5F-4CA0-8B55-11247BF3757D}" type="slidenum">
              <a:rPr lang="de-DE" smtClean="0">
                <a:ea typeface="MS PGothic" pitchFamily="34" charset="-128"/>
              </a:rPr>
              <a:pPr>
                <a:defRPr/>
              </a:pPr>
              <a:t>1</a:t>
            </a:fld>
            <a:endParaRPr lang="de-DE" smtClean="0">
              <a:ea typeface="MS PGothic" pitchFamily="34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F260DF-BD5F-4CA0-8B55-11247BF3757D}" type="slidenum">
              <a:rPr lang="de-DE" smtClean="0">
                <a:ea typeface="MS PGothic" pitchFamily="34" charset="-128"/>
              </a:rPr>
              <a:pPr>
                <a:defRPr/>
              </a:pPr>
              <a:t>5</a:t>
            </a:fld>
            <a:endParaRPr lang="de-DE" smtClean="0">
              <a:ea typeface="MS PGothic" pitchFamily="34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04954F-9F49-4051-A336-AAB829C1613E}" type="slidenum">
              <a:rPr lang="de-DE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pPr>
                <a:defRPr/>
              </a:pPr>
              <a:t>40</a:t>
            </a:fld>
            <a:endParaRPr lang="de-DE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7BB8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GB">
              <a:ea typeface="ＭＳ Ｐゴシック" pitchFamily="52" charset="-128"/>
            </a:endParaRP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69888" y="6299200"/>
            <a:ext cx="6155852" cy="40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29000"/>
              </a:lnSpc>
              <a:defRPr/>
            </a:pPr>
            <a:r>
              <a:rPr lang="de-DE" sz="800" b="1" dirty="0">
                <a:solidFill>
                  <a:srgbClr val="18141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PÖCHHACKER Innovation Consulting GmbH</a:t>
            </a:r>
            <a:endParaRPr lang="de-DE" sz="800" dirty="0">
              <a:solidFill>
                <a:srgbClr val="18141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>
              <a:lnSpc>
                <a:spcPct val="129000"/>
              </a:lnSpc>
              <a:defRPr/>
            </a:pPr>
            <a:r>
              <a:rPr lang="de-AT" sz="800" dirty="0" smtClean="0">
                <a:solidFill>
                  <a:srgbClr val="18141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Langgasse 10  </a:t>
            </a:r>
            <a:r>
              <a:rPr lang="de-DE" sz="800" dirty="0" smtClean="0">
                <a:solidFill>
                  <a:srgbClr val="18141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|  </a:t>
            </a:r>
            <a:r>
              <a:rPr lang="de-DE" sz="800" dirty="0">
                <a:solidFill>
                  <a:srgbClr val="18141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A-4020 Linz  |  </a:t>
            </a:r>
            <a:r>
              <a:rPr lang="de-DE" sz="800" b="1" dirty="0">
                <a:solidFill>
                  <a:srgbClr val="18141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Tel</a:t>
            </a:r>
            <a:r>
              <a:rPr lang="de-DE" sz="800" dirty="0">
                <a:solidFill>
                  <a:srgbClr val="18141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+43-732-890038-0  |  </a:t>
            </a:r>
            <a:r>
              <a:rPr lang="de-DE" sz="800" b="1" dirty="0">
                <a:solidFill>
                  <a:srgbClr val="18141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Fax</a:t>
            </a:r>
            <a:r>
              <a:rPr lang="de-DE" sz="800" dirty="0">
                <a:solidFill>
                  <a:srgbClr val="18141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+43-732-890038-900  |  </a:t>
            </a:r>
            <a:r>
              <a:rPr lang="de-DE" sz="800" b="1" dirty="0">
                <a:solidFill>
                  <a:srgbClr val="18141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E-Mail</a:t>
            </a:r>
            <a:r>
              <a:rPr lang="de-DE" sz="800" dirty="0">
                <a:solidFill>
                  <a:srgbClr val="18141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office@p-ic.at  |  </a:t>
            </a:r>
            <a:r>
              <a:rPr lang="de-DE" sz="800" b="1" dirty="0">
                <a:solidFill>
                  <a:srgbClr val="18141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Web</a:t>
            </a:r>
            <a:r>
              <a:rPr lang="de-DE" sz="800" dirty="0">
                <a:solidFill>
                  <a:srgbClr val="18141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www.p-ic.at</a:t>
            </a:r>
          </a:p>
        </p:txBody>
      </p:sp>
      <p:pic>
        <p:nvPicPr>
          <p:cNvPr id="6" name="Picture 2" descr="G:\Kommunikation\Logos\P-IC Logo\POEC_Logo_Ne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9788" y="390525"/>
            <a:ext cx="2709862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4745" y="2090936"/>
            <a:ext cx="7878763" cy="762000"/>
          </a:xfrm>
        </p:spPr>
        <p:txBody>
          <a:bodyPr/>
          <a:lstStyle>
            <a:lvl1pPr>
              <a:defRPr sz="4000">
                <a:solidFill>
                  <a:srgbClr val="80808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9402" y="3231232"/>
            <a:ext cx="7878763" cy="22860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6218659" y="5857527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B0F63275-CA40-4E2E-AE35-866B8B222158}" type="datetime1">
              <a:rPr lang="de-AT" sz="1400" smtClean="0"/>
              <a:pPr algn="r"/>
              <a:t>01.07.2015</a:t>
            </a:fld>
            <a:endParaRPr lang="de-AT" sz="14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794" y="385741"/>
            <a:ext cx="7840663" cy="457200"/>
          </a:xfrm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4745" y="2667000"/>
            <a:ext cx="7878763" cy="762000"/>
          </a:xfrm>
        </p:spPr>
        <p:txBody>
          <a:bodyPr/>
          <a:lstStyle>
            <a:lvl1pPr>
              <a:defRPr sz="3200">
                <a:solidFill>
                  <a:srgbClr val="80808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9402" y="3951312"/>
            <a:ext cx="7878763" cy="629816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12768" y="1214422"/>
            <a:ext cx="3835400" cy="41148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 marL="541338" indent="-182563">
              <a:defRPr sz="1400"/>
            </a:lvl3pPr>
            <a:lvl4pPr>
              <a:defRPr sz="14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sz="half" idx="10"/>
          </p:nvPr>
        </p:nvSpPr>
        <p:spPr>
          <a:xfrm>
            <a:off x="4976055" y="1215414"/>
            <a:ext cx="3835400" cy="41148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1625" y="1219200"/>
            <a:ext cx="1958975" cy="4757738"/>
          </a:xfrm>
        </p:spPr>
        <p:txBody>
          <a:bodyPr vert="eaVert"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69938" y="1219200"/>
            <a:ext cx="5729287" cy="4757738"/>
          </a:xfrm>
        </p:spPr>
        <p:txBody>
          <a:bodyPr vert="eaVert"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7BB8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GB">
              <a:latin typeface="Arial" pitchFamily="34" charset="0"/>
              <a:ea typeface="ＭＳ Ｐゴシック" pitchFamily="52" charset="-128"/>
              <a:cs typeface="Arial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9088" y="385763"/>
            <a:ext cx="7840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7500" y="1214438"/>
            <a:ext cx="8142288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pic>
        <p:nvPicPr>
          <p:cNvPr id="1029" name="Grafik 6" descr="GP-IC Stern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50" y="322263"/>
            <a:ext cx="5588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/>
          <p:nvPr/>
        </p:nvSpPr>
        <p:spPr>
          <a:xfrm>
            <a:off x="8305800" y="6386513"/>
            <a:ext cx="5715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fld id="{222E10AB-8311-4AE2-97B3-753311FDC3A3}" type="slidenum">
              <a:rPr lang="de-AT" sz="800" b="1">
                <a:latin typeface="Tahoma" pitchFamily="34" charset="0"/>
                <a:ea typeface="Tahoma" pitchFamily="34" charset="0"/>
                <a:cs typeface="Tahoma" pitchFamily="34" charset="0"/>
              </a:rPr>
              <a:pPr eaLnBrk="0" hangingPunct="0">
                <a:defRPr/>
              </a:pPr>
              <a:t>‹Nr.›</a:t>
            </a:fld>
            <a:endParaRPr lang="de-AT" sz="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376238" y="6391275"/>
            <a:ext cx="7291387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800" b="1">
                <a:solidFill>
                  <a:srgbClr val="181412"/>
                </a:solidFill>
                <a:latin typeface="Arial" pitchFamily="34" charset="0"/>
                <a:ea typeface="ＭＳ Ｐゴシック" pitchFamily="52" charset="-128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© PÖCHHACKER Innovation Consulting GmbH</a:t>
            </a:r>
            <a:endParaRPr lang="de-D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2" r:id="rId2"/>
    <p:sldLayoutId id="2147483933" r:id="rId3"/>
    <p:sldLayoutId id="2147483934" r:id="rId4"/>
    <p:sldLayoutId id="2147483935" r:id="rId5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0808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08080"/>
          </a:solidFill>
          <a:latin typeface="Arial" charset="0"/>
          <a:ea typeface="ＭＳ Ｐゴシック" pitchFamily="52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08080"/>
          </a:solidFill>
          <a:latin typeface="Arial" charset="0"/>
          <a:ea typeface="ＭＳ Ｐゴシック" pitchFamily="52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08080"/>
          </a:solidFill>
          <a:latin typeface="Arial" charset="0"/>
          <a:ea typeface="ＭＳ Ｐゴシック" pitchFamily="52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08080"/>
          </a:solidFill>
          <a:latin typeface="Arial" charset="0"/>
          <a:ea typeface="ＭＳ Ｐゴシック" pitchFamily="52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D7771"/>
          </a:solidFill>
          <a:latin typeface="Arial" charset="0"/>
          <a:ea typeface="ＭＳ Ｐゴシック" pitchFamily="5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D7771"/>
          </a:solidFill>
          <a:latin typeface="Arial" charset="0"/>
          <a:ea typeface="ＭＳ Ｐゴシック" pitchFamily="5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D7771"/>
          </a:solidFill>
          <a:latin typeface="Arial" charset="0"/>
          <a:ea typeface="ＭＳ Ｐゴシック" pitchFamily="5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D7771"/>
          </a:solidFill>
          <a:latin typeface="Arial" charset="0"/>
          <a:ea typeface="ＭＳ Ｐゴシック" pitchFamily="52" charset="-128"/>
        </a:defRPr>
      </a:lvl9pPr>
    </p:titleStyle>
    <p:bodyStyle>
      <a:lvl1pPr marL="177800" indent="-177800" algn="l" rtl="0" eaLnBrk="1" fontAlgn="base" hangingPunct="1">
        <a:spcBef>
          <a:spcPct val="20000"/>
        </a:spcBef>
        <a:spcAft>
          <a:spcPct val="0"/>
        </a:spcAft>
        <a:buBlip>
          <a:blip r:embed="rId8"/>
        </a:buBlip>
        <a:defRPr sz="14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354013" indent="-177800" algn="l" rtl="0" eaLnBrk="1" fontAlgn="base" hangingPunct="1">
        <a:spcBef>
          <a:spcPct val="20000"/>
        </a:spcBef>
        <a:spcAft>
          <a:spcPct val="0"/>
        </a:spcAft>
        <a:buClr>
          <a:srgbClr val="7AB800"/>
        </a:buClr>
        <a:buFont typeface="Wingdings" pitchFamily="2" charset="2"/>
        <a:buChar char="Ø"/>
        <a:defRPr sz="14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541338" indent="-187325" algn="l" rtl="0" eaLnBrk="1" fontAlgn="base" hangingPunct="1">
        <a:spcBef>
          <a:spcPct val="20000"/>
        </a:spcBef>
        <a:spcAft>
          <a:spcPct val="0"/>
        </a:spcAft>
        <a:buClr>
          <a:srgbClr val="7BB801"/>
        </a:buClr>
        <a:buFont typeface="Symbol" pitchFamily="18" charset="2"/>
        <a:buChar char="-"/>
        <a:defRPr sz="14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719138" indent="-177800" algn="l" rtl="0" eaLnBrk="1" fontAlgn="base" hangingPunct="1">
        <a:spcBef>
          <a:spcPct val="20000"/>
        </a:spcBef>
        <a:spcAft>
          <a:spcPct val="0"/>
        </a:spcAft>
        <a:buClr>
          <a:srgbClr val="7BB801"/>
        </a:buClr>
        <a:buFont typeface="Arial" pitchFamily="34" charset="0"/>
        <a:buChar char="•"/>
        <a:defRPr sz="14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1074738" indent="-177800" algn="l" rtl="0" eaLnBrk="1" fontAlgn="base" hangingPunct="1">
        <a:spcBef>
          <a:spcPct val="20000"/>
        </a:spcBef>
        <a:spcAft>
          <a:spcPct val="0"/>
        </a:spcAft>
        <a:buClr>
          <a:srgbClr val="7BB801"/>
        </a:buClr>
        <a:buFont typeface="Courier New" pitchFamily="49" charset="0"/>
        <a:buChar char="o"/>
        <a:defRPr sz="14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None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h-kufstein.ac.a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h-kufstein.ac.a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354745" y="2780928"/>
            <a:ext cx="7878763" cy="762000"/>
          </a:xfrm>
        </p:spPr>
        <p:txBody>
          <a:bodyPr/>
          <a:lstStyle/>
          <a:p>
            <a:r>
              <a:rPr lang="de-AT" dirty="0" smtClean="0"/>
              <a:t>3. F&amp;E-Workshop </a:t>
            </a:r>
            <a:endParaRPr lang="de-DE" dirty="0" smtClean="0">
              <a:cs typeface="Arial" charset="0"/>
            </a:endParaRPr>
          </a:p>
        </p:txBody>
      </p:sp>
      <p:sp>
        <p:nvSpPr>
          <p:cNvPr id="307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352103" y="4527376"/>
            <a:ext cx="7848872" cy="1205880"/>
          </a:xfrm>
        </p:spPr>
        <p:txBody>
          <a:bodyPr/>
          <a:lstStyle/>
          <a:p>
            <a:r>
              <a:rPr lang="de-AT" dirty="0" smtClean="0"/>
              <a:t>Donnerstag, 2. Juli </a:t>
            </a:r>
            <a:r>
              <a:rPr lang="de-AT" dirty="0"/>
              <a:t>2015, </a:t>
            </a:r>
            <a:r>
              <a:rPr lang="de-AT" dirty="0" smtClean="0"/>
              <a:t>12:30 </a:t>
            </a:r>
            <a:r>
              <a:rPr lang="de-AT" smtClean="0"/>
              <a:t>– 15:30 </a:t>
            </a:r>
            <a:r>
              <a:rPr lang="de-AT" dirty="0" smtClean="0"/>
              <a:t>Uhr</a:t>
            </a:r>
          </a:p>
          <a:p>
            <a:r>
              <a:rPr lang="de-AT" dirty="0"/>
              <a:t>FH </a:t>
            </a:r>
            <a:r>
              <a:rPr lang="de-AT" dirty="0" smtClean="0"/>
              <a:t>Kufstein Tirol, </a:t>
            </a:r>
            <a:r>
              <a:rPr lang="de-AT" dirty="0"/>
              <a:t>Andreas Hofer-Straße 7, 6330 Kufstein</a:t>
            </a:r>
            <a:endParaRPr lang="de-DE" dirty="0" smtClean="0">
              <a:latin typeface="+mn-lt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Bild 2" descr="Fachhochschule Kufstein - Higher Level of Education">
            <a:hlinkClick r:id="rId3" tooltip="&quot;Link Logo FH Kufstein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04813"/>
            <a:ext cx="2039211" cy="1728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Ausgangsituation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1600" dirty="0" smtClean="0"/>
              <a:t>Die Durchführung von Forschung und Entwicklung (F&amp;E) ist ein wesentliches Element im Aufgabenspektrum der FH Kufstein Tirol – einerseits, um entsprechende Kompetenzen aufzubauen und zu vertiefen sowie andererseits, um neues Wissen in die Lehre einfließen lassen zu können. </a:t>
            </a:r>
          </a:p>
          <a:p>
            <a:endParaRPr lang="de-AT" sz="1600" dirty="0" smtClean="0"/>
          </a:p>
          <a:p>
            <a:r>
              <a:rPr lang="de-AT" sz="1600" dirty="0" smtClean="0"/>
              <a:t>In diesem Kontext wurde im August 2014 eine Forschungsstrategie an der Fachhochschule erarbeitet, in welcher entlang der drei Departments insgesamt 16 Forschungsschwerpunkte festgelegt wurden. </a:t>
            </a:r>
          </a:p>
          <a:p>
            <a:endParaRPr lang="de-AT" sz="1600" dirty="0" smtClean="0"/>
          </a:p>
          <a:p>
            <a:r>
              <a:rPr lang="de-AT" sz="1600" dirty="0" smtClean="0"/>
              <a:t>Die FH Kufstein Tirol ist in nationale und internationale Forschungsnetzwerke eingebunden und pflegt über viele Projekte (F&amp;E-Projekte, integrative Fallstudien) einen intensiven Austausch mit der Wirtschaft und Gesellschaft.</a:t>
            </a:r>
          </a:p>
          <a:p>
            <a:endParaRPr lang="de-AT" sz="1600" dirty="0" smtClean="0"/>
          </a:p>
          <a:p>
            <a:r>
              <a:rPr lang="de-AT" sz="1600" dirty="0" smtClean="0"/>
              <a:t>Drittmittel umfassen geförderte F&amp;E-Projekte (</a:t>
            </a:r>
            <a:r>
              <a:rPr lang="de-AT" sz="1600" dirty="0" err="1" smtClean="0"/>
              <a:t>zB</a:t>
            </a:r>
            <a:r>
              <a:rPr lang="de-AT" sz="1600" dirty="0" smtClean="0"/>
              <a:t> durch TWF, FFG, </a:t>
            </a:r>
            <a:r>
              <a:rPr lang="de-AT" sz="1600" dirty="0" err="1" smtClean="0"/>
              <a:t>europ</a:t>
            </a:r>
            <a:r>
              <a:rPr lang="de-AT" sz="1600" dirty="0" smtClean="0"/>
              <a:t>. Ebene), Erlöse aus Auftragsforschung oder Forschungs- bzw. Entwicklungs-Dienstleistungen für Unternehmen und öffentliche Körperschaften.</a:t>
            </a:r>
          </a:p>
          <a:p>
            <a:endParaRPr lang="de-A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Entwicklung der drittmittelfinanzierten F&amp;E-Aktivitäten an der FH Kufstein</a:t>
            </a:r>
            <a:endParaRPr lang="de-AT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012" y="1268760"/>
            <a:ext cx="6059471" cy="3672407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30306" y="1268760"/>
            <a:ext cx="3067706" cy="367240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Große Drittmittelprojekte</a:t>
            </a:r>
          </a:p>
          <a:p>
            <a:pPr algn="ctr"/>
            <a:endParaRPr lang="de-DE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LQG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err="1" smtClean="0"/>
              <a:t>Mofnug</a:t>
            </a:r>
            <a:endParaRPr lang="de-D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SPHERA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MOBASSIST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INSEARCH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Energienutzungspläne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Kennzahlenmodell für strategisches Controlling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549485" y="4983559"/>
            <a:ext cx="5703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800" dirty="0" smtClean="0"/>
              <a:t>F&amp;E Erlöse pro Wirtschaftsjahr</a:t>
            </a:r>
            <a:endParaRPr lang="de-DE" sz="1800" dirty="0"/>
          </a:p>
        </p:txBody>
      </p:sp>
      <p:sp>
        <p:nvSpPr>
          <p:cNvPr id="12" name="Abgerundetes Rechteck 11"/>
          <p:cNvSpPr/>
          <p:nvPr/>
        </p:nvSpPr>
        <p:spPr>
          <a:xfrm>
            <a:off x="0" y="5395283"/>
            <a:ext cx="9113694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Fördergeber: FFG, EU, Dienstleistungsaufträge, TWF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Wirtschaft und Management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de-AT" b="1" dirty="0" smtClean="0"/>
              <a:t>Forschungsschwerpunkte bisher:</a:t>
            </a:r>
          </a:p>
          <a:p>
            <a:endParaRPr lang="de-AT" dirty="0" smtClean="0"/>
          </a:p>
          <a:p>
            <a:r>
              <a:rPr lang="de-AT" dirty="0" smtClean="0"/>
              <a:t>Turnaround Marketing</a:t>
            </a:r>
          </a:p>
          <a:p>
            <a:endParaRPr lang="de-AT" dirty="0" smtClean="0"/>
          </a:p>
          <a:p>
            <a:r>
              <a:rPr lang="de-AT" dirty="0" smtClean="0"/>
              <a:t>Wertorientierte Unternehmenssteuerung als strategisches Controlling</a:t>
            </a:r>
          </a:p>
          <a:p>
            <a:endParaRPr lang="de-AT" dirty="0" smtClean="0"/>
          </a:p>
          <a:p>
            <a:r>
              <a:rPr lang="de-AT" dirty="0" smtClean="0"/>
              <a:t>Strategisches Marketing, marktorientierte Produktentwicklung &amp; Innovation</a:t>
            </a:r>
          </a:p>
          <a:p>
            <a:endParaRPr lang="de-AT" dirty="0" smtClean="0"/>
          </a:p>
          <a:p>
            <a:r>
              <a:rPr lang="de-AT" dirty="0" err="1" smtClean="0"/>
              <a:t>Managerial</a:t>
            </a:r>
            <a:r>
              <a:rPr lang="de-AT" dirty="0" smtClean="0"/>
              <a:t> </a:t>
            </a:r>
            <a:r>
              <a:rPr lang="de-AT" dirty="0" err="1" smtClean="0"/>
              <a:t>Decision</a:t>
            </a:r>
            <a:r>
              <a:rPr lang="de-AT" dirty="0" smtClean="0"/>
              <a:t> Making</a:t>
            </a:r>
          </a:p>
          <a:p>
            <a:endParaRPr lang="de-AT" dirty="0" smtClean="0"/>
          </a:p>
          <a:p>
            <a:r>
              <a:rPr lang="de-AT" dirty="0" err="1" smtClean="0"/>
              <a:t>Entreprenership</a:t>
            </a:r>
            <a:r>
              <a:rPr lang="de-AT" dirty="0" smtClean="0"/>
              <a:t>-Kompetenz (als Teilgebiet der Unternehmensführung)</a:t>
            </a:r>
          </a:p>
          <a:p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b="1" dirty="0" smtClean="0"/>
              <a:t>Verteilung der Drittmitteleinnahmen </a:t>
            </a:r>
            <a:r>
              <a:rPr lang="de-AT" dirty="0" smtClean="0"/>
              <a:t>(2009/10-2015/16) im Kompetenzfeld Wirtschaft &amp; Management</a:t>
            </a:r>
          </a:p>
          <a:p>
            <a:endParaRPr lang="de-AT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700808"/>
            <a:ext cx="3163887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Wirtschaft &amp; Technik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de-AT" b="1" dirty="0" smtClean="0"/>
              <a:t>Forschungsschwerpunkte bisher:</a:t>
            </a:r>
          </a:p>
          <a:p>
            <a:pPr>
              <a:spcBef>
                <a:spcPts val="0"/>
              </a:spcBef>
              <a:buNone/>
            </a:pPr>
            <a:endParaRPr lang="de-AT" b="1" dirty="0" smtClean="0"/>
          </a:p>
          <a:p>
            <a:pPr>
              <a:spcBef>
                <a:spcPts val="0"/>
              </a:spcBef>
            </a:pPr>
            <a:r>
              <a:rPr lang="de-AT" dirty="0" smtClean="0"/>
              <a:t>Energie, Versorgungssicherheit &amp; Akzeptanz</a:t>
            </a:r>
          </a:p>
          <a:p>
            <a:pPr>
              <a:spcBef>
                <a:spcPts val="0"/>
              </a:spcBef>
            </a:pPr>
            <a:endParaRPr lang="de-AT" dirty="0" smtClean="0"/>
          </a:p>
          <a:p>
            <a:pPr>
              <a:spcBef>
                <a:spcPts val="0"/>
              </a:spcBef>
            </a:pPr>
            <a:r>
              <a:rPr lang="de-AT" dirty="0" smtClean="0"/>
              <a:t>Erhebung, Analyse, Interpretation immobilienbezogener Daten</a:t>
            </a:r>
          </a:p>
          <a:p>
            <a:pPr>
              <a:spcBef>
                <a:spcPts val="0"/>
              </a:spcBef>
            </a:pPr>
            <a:endParaRPr lang="de-AT" dirty="0" smtClean="0"/>
          </a:p>
          <a:p>
            <a:pPr>
              <a:spcBef>
                <a:spcPts val="0"/>
              </a:spcBef>
            </a:pPr>
            <a:r>
              <a:rPr lang="de-AT" dirty="0" smtClean="0"/>
              <a:t>IT Unterstützung von Prozessen</a:t>
            </a:r>
          </a:p>
          <a:p>
            <a:pPr>
              <a:spcBef>
                <a:spcPts val="0"/>
              </a:spcBef>
            </a:pPr>
            <a:endParaRPr lang="de-AT" dirty="0" smtClean="0"/>
          </a:p>
          <a:p>
            <a:pPr>
              <a:spcBef>
                <a:spcPts val="0"/>
              </a:spcBef>
            </a:pPr>
            <a:r>
              <a:rPr lang="de-AT" dirty="0" smtClean="0"/>
              <a:t>Web-Technologien inkl. mobiler Plattformen, multimediale Technologien &amp; deren Nutzung</a:t>
            </a:r>
          </a:p>
          <a:p>
            <a:pPr>
              <a:spcBef>
                <a:spcPts val="0"/>
              </a:spcBef>
            </a:pPr>
            <a:endParaRPr lang="de-AT" dirty="0" smtClean="0"/>
          </a:p>
          <a:p>
            <a:pPr>
              <a:spcBef>
                <a:spcPts val="0"/>
              </a:spcBef>
            </a:pPr>
            <a:r>
              <a:rPr lang="de-AT" dirty="0" smtClean="0"/>
              <a:t>Produktplanung und -konzipierung</a:t>
            </a:r>
          </a:p>
          <a:p>
            <a:pPr>
              <a:spcBef>
                <a:spcPts val="0"/>
              </a:spcBef>
            </a:pPr>
            <a:endParaRPr lang="de-AT" dirty="0" smtClean="0"/>
          </a:p>
          <a:p>
            <a:pPr>
              <a:spcBef>
                <a:spcPts val="0"/>
              </a:spcBef>
              <a:buNone/>
            </a:pPr>
            <a:endParaRPr lang="de-AT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b="1" dirty="0" smtClean="0"/>
              <a:t>Verteilung der Drittmitteleinnahmen </a:t>
            </a:r>
            <a:r>
              <a:rPr lang="de-AT" dirty="0" smtClean="0"/>
              <a:t>(2009/10-2015/16) im Kompetenzfeld Wirtschaft &amp; Technik </a:t>
            </a:r>
            <a:endParaRPr lang="de-A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916832"/>
            <a:ext cx="3600602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Wirtschaft &amp; Gesellschaft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23528" y="1196752"/>
            <a:ext cx="4680520" cy="41148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de-AT" b="1" dirty="0" smtClean="0"/>
              <a:t>Forschungsschwerpunkte bisher:</a:t>
            </a:r>
          </a:p>
          <a:p>
            <a:pPr>
              <a:spcBef>
                <a:spcPts val="0"/>
              </a:spcBef>
              <a:buNone/>
            </a:pPr>
            <a:endParaRPr lang="de-AT" b="1" dirty="0" smtClean="0"/>
          </a:p>
          <a:p>
            <a:pPr>
              <a:spcBef>
                <a:spcPts val="0"/>
              </a:spcBef>
            </a:pPr>
            <a:r>
              <a:rPr lang="de-AT" dirty="0" smtClean="0"/>
              <a:t>Ökonomische, soziale, kulturelle, ökologische Nachhaltigkeit von Sport-, Kultur- und allg. Veranstaltungen</a:t>
            </a:r>
          </a:p>
          <a:p>
            <a:pPr>
              <a:spcBef>
                <a:spcPts val="0"/>
              </a:spcBef>
            </a:pPr>
            <a:endParaRPr lang="de-AT" dirty="0" smtClean="0"/>
          </a:p>
          <a:p>
            <a:pPr>
              <a:spcBef>
                <a:spcPts val="0"/>
              </a:spcBef>
            </a:pPr>
            <a:r>
              <a:rPr lang="de-AT" dirty="0" smtClean="0"/>
              <a:t>Rolle von </a:t>
            </a:r>
            <a:r>
              <a:rPr lang="de-AT" dirty="0" err="1" smtClean="0"/>
              <a:t>Synergieeffekten</a:t>
            </a:r>
            <a:r>
              <a:rPr lang="de-AT" dirty="0" smtClean="0"/>
              <a:t> zwischen Sport-, Kultur- &amp; allg. Veranstaltungen </a:t>
            </a:r>
          </a:p>
          <a:p>
            <a:pPr>
              <a:spcBef>
                <a:spcPts val="0"/>
              </a:spcBef>
            </a:pPr>
            <a:endParaRPr lang="de-AT" dirty="0" smtClean="0"/>
          </a:p>
          <a:p>
            <a:pPr>
              <a:spcBef>
                <a:spcPts val="0"/>
              </a:spcBef>
            </a:pPr>
            <a:r>
              <a:rPr lang="de-AT" dirty="0" smtClean="0"/>
              <a:t>Auswirkungen von Veranstaltungen auf Städte/Regionen (Destinationsmanagement &amp; Regionalentwicklung)</a:t>
            </a:r>
          </a:p>
          <a:p>
            <a:pPr>
              <a:spcBef>
                <a:spcPts val="0"/>
              </a:spcBef>
            </a:pPr>
            <a:endParaRPr lang="de-AT" dirty="0" smtClean="0"/>
          </a:p>
          <a:p>
            <a:pPr>
              <a:spcBef>
                <a:spcPts val="0"/>
              </a:spcBef>
            </a:pPr>
            <a:r>
              <a:rPr lang="de-AT" dirty="0" smtClean="0"/>
              <a:t>Kommunikation als Determinante öffentlicher &amp; betrieblicher Kommunikation</a:t>
            </a:r>
          </a:p>
          <a:p>
            <a:pPr>
              <a:spcBef>
                <a:spcPts val="0"/>
              </a:spcBef>
            </a:pPr>
            <a:endParaRPr lang="de-AT" dirty="0" smtClean="0"/>
          </a:p>
          <a:p>
            <a:pPr>
              <a:spcBef>
                <a:spcPts val="0"/>
              </a:spcBef>
            </a:pPr>
            <a:r>
              <a:rPr lang="de-AT" dirty="0" smtClean="0"/>
              <a:t>Paradigmenwechsel in der Marketingkommunikation</a:t>
            </a:r>
          </a:p>
          <a:p>
            <a:pPr>
              <a:spcBef>
                <a:spcPts val="0"/>
              </a:spcBef>
            </a:pPr>
            <a:endParaRPr lang="de-AT" dirty="0" smtClean="0"/>
          </a:p>
          <a:p>
            <a:pPr>
              <a:spcBef>
                <a:spcPts val="0"/>
              </a:spcBef>
            </a:pPr>
            <a:r>
              <a:rPr lang="de-AT" dirty="0" smtClean="0"/>
              <a:t>Management als symbolisches Verhalten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half" idx="10"/>
          </p:nvPr>
        </p:nvSpPr>
        <p:spPr>
          <a:xfrm>
            <a:off x="4932040" y="1196752"/>
            <a:ext cx="3619376" cy="4114800"/>
          </a:xfrm>
        </p:spPr>
        <p:txBody>
          <a:bodyPr/>
          <a:lstStyle/>
          <a:p>
            <a:pPr marL="0" indent="0">
              <a:buNone/>
            </a:pPr>
            <a:r>
              <a:rPr lang="de-AT" b="1" dirty="0" smtClean="0"/>
              <a:t>Verteilung der Drittmitteleinnahmen </a:t>
            </a:r>
            <a:r>
              <a:rPr lang="de-AT" dirty="0" smtClean="0"/>
              <a:t>(2009/10-2015/16) im Kompetenzfeld Wirtschaft &amp; Gesellschaft </a:t>
            </a:r>
            <a:endParaRPr lang="de-AT" dirty="0"/>
          </a:p>
        </p:txBody>
      </p:sp>
      <p:graphicFrame>
        <p:nvGraphicFramePr>
          <p:cNvPr id="7" name="Diagramm 6"/>
          <p:cNvGraphicFramePr/>
          <p:nvPr/>
        </p:nvGraphicFramePr>
        <p:xfrm>
          <a:off x="4788024" y="1556792"/>
          <a:ext cx="403244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18794" y="3115816"/>
            <a:ext cx="7840663" cy="457200"/>
          </a:xfrm>
        </p:spPr>
        <p:txBody>
          <a:bodyPr/>
          <a:lstStyle/>
          <a:p>
            <a:r>
              <a:rPr lang="de-AT" sz="3200" dirty="0" smtClean="0"/>
              <a:t>c) Definition der Forschungscluster an der FH Kufstein</a:t>
            </a:r>
            <a:r>
              <a:rPr lang="de-AT" sz="3200" dirty="0"/>
              <a:t/>
            </a:r>
            <a:br>
              <a:rPr lang="de-AT" sz="3200" dirty="0"/>
            </a:br>
            <a:endParaRPr lang="de-AT" sz="3200" dirty="0"/>
          </a:p>
        </p:txBody>
      </p:sp>
    </p:spTree>
    <p:extLst>
      <p:ext uri="{BB962C8B-B14F-4D97-AF65-F5344CB8AC3E}">
        <p14:creationId xmlns="" xmlns:p14="http://schemas.microsoft.com/office/powerpoint/2010/main" val="119967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8319" y="395139"/>
            <a:ext cx="8213646" cy="457200"/>
          </a:xfrm>
        </p:spPr>
        <p:txBody>
          <a:bodyPr/>
          <a:lstStyle/>
          <a:p>
            <a:r>
              <a:rPr lang="de-AT" sz="2400" dirty="0" smtClean="0"/>
              <a:t>Forschungscluster für die </a:t>
            </a:r>
            <a:r>
              <a:rPr lang="de-AT" sz="2400" dirty="0" err="1" smtClean="0"/>
              <a:t>drittmittel</a:t>
            </a:r>
            <a:r>
              <a:rPr lang="de-AT" sz="2400" dirty="0" smtClean="0"/>
              <a:t>-</a:t>
            </a:r>
            <a:br>
              <a:rPr lang="de-AT" sz="2400" dirty="0" smtClean="0"/>
            </a:br>
            <a:r>
              <a:rPr lang="de-AT" sz="2400" dirty="0" smtClean="0"/>
              <a:t>finanzierte F&amp;E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7500" y="1268760"/>
            <a:ext cx="3966468" cy="4802287"/>
          </a:xfrm>
        </p:spPr>
        <p:txBody>
          <a:bodyPr/>
          <a:lstStyle/>
          <a:p>
            <a:r>
              <a:rPr lang="de-AT" sz="1600" dirty="0" smtClean="0"/>
              <a:t>Economics &amp; Small </a:t>
            </a:r>
            <a:r>
              <a:rPr lang="de-AT" sz="1600" dirty="0" smtClean="0"/>
              <a:t>Business Management</a:t>
            </a:r>
            <a:endParaRPr lang="de-AT" sz="1600" dirty="0" smtClean="0"/>
          </a:p>
          <a:p>
            <a:endParaRPr lang="de-AT" sz="1600" dirty="0" smtClean="0"/>
          </a:p>
          <a:p>
            <a:r>
              <a:rPr lang="de-AT" sz="1600" dirty="0" smtClean="0"/>
              <a:t>Marketing &amp; Communications Research</a:t>
            </a:r>
            <a:endParaRPr lang="de-AT" sz="1600" dirty="0" smtClean="0"/>
          </a:p>
          <a:p>
            <a:endParaRPr lang="de-AT" sz="1600" dirty="0" smtClean="0"/>
          </a:p>
          <a:p>
            <a:r>
              <a:rPr lang="en-GB" sz="1600" dirty="0" smtClean="0"/>
              <a:t>International Sports, Culture &amp; </a:t>
            </a:r>
            <a:r>
              <a:rPr lang="en-GB" sz="1600" dirty="0" smtClean="0"/>
              <a:t>Events </a:t>
            </a:r>
            <a:r>
              <a:rPr lang="en-GB" sz="1600" dirty="0" smtClean="0"/>
              <a:t>Management</a:t>
            </a:r>
          </a:p>
          <a:p>
            <a:endParaRPr lang="de-AT" sz="1600" dirty="0" smtClean="0"/>
          </a:p>
          <a:p>
            <a:r>
              <a:rPr lang="de-AT" sz="1600" dirty="0" smtClean="0"/>
              <a:t>Smart </a:t>
            </a:r>
            <a:r>
              <a:rPr lang="de-AT" sz="1600" dirty="0" err="1" smtClean="0"/>
              <a:t>Energies</a:t>
            </a:r>
            <a:endParaRPr lang="de-AT" sz="1600" dirty="0" smtClean="0"/>
          </a:p>
          <a:p>
            <a:endParaRPr lang="de-AT" sz="1600" dirty="0" smtClean="0"/>
          </a:p>
          <a:p>
            <a:r>
              <a:rPr lang="de-AT" sz="1600" dirty="0" smtClean="0"/>
              <a:t>Smart Products &amp; </a:t>
            </a:r>
            <a:r>
              <a:rPr lang="de-AT" sz="1600" dirty="0" err="1" smtClean="0"/>
              <a:t>Processes</a:t>
            </a:r>
            <a:endParaRPr lang="de-AT" sz="1600" dirty="0" smtClean="0"/>
          </a:p>
          <a:p>
            <a:endParaRPr lang="de-AT" sz="1600" dirty="0" smtClean="0"/>
          </a:p>
          <a:p>
            <a:r>
              <a:rPr lang="de-AT" sz="1600" dirty="0" err="1" smtClean="0"/>
              <a:t>Facility</a:t>
            </a:r>
            <a:r>
              <a:rPr lang="de-AT" sz="1600" dirty="0" smtClean="0"/>
              <a:t> Management &amp; </a:t>
            </a:r>
            <a:r>
              <a:rPr lang="de-AT" sz="1600" dirty="0" smtClean="0"/>
              <a:t>Immobilienwirtschaft</a:t>
            </a:r>
          </a:p>
          <a:p>
            <a:endParaRPr lang="de-AT" sz="1600" dirty="0" smtClean="0"/>
          </a:p>
          <a:p>
            <a:r>
              <a:rPr lang="de-AT" sz="1600" dirty="0" smtClean="0"/>
              <a:t>Digital </a:t>
            </a:r>
            <a:r>
              <a:rPr lang="de-AT" sz="1600" dirty="0" smtClean="0"/>
              <a:t>Services</a:t>
            </a:r>
          </a:p>
          <a:p>
            <a:endParaRPr lang="de-AT" sz="1600" dirty="0" smtClean="0"/>
          </a:p>
          <a:p>
            <a:endParaRPr lang="de-AT" sz="16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63919" y="1133417"/>
            <a:ext cx="4584545" cy="4311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5724128" y="2132856"/>
            <a:ext cx="2873832" cy="720080"/>
          </a:xfrm>
          <a:prstGeom prst="roundRect">
            <a:avLst/>
          </a:prstGeom>
          <a:solidFill>
            <a:srgbClr val="7BB80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r>
              <a:rPr lang="de-AT" sz="1600" dirty="0" smtClean="0"/>
              <a:t>Smart </a:t>
            </a:r>
            <a:r>
              <a:rPr lang="de-AT" sz="1600" dirty="0" err="1" smtClean="0"/>
              <a:t>Energies</a:t>
            </a:r>
            <a:endParaRPr lang="de-AT" sz="1600" i="1" dirty="0" smtClean="0">
              <a:solidFill>
                <a:schemeClr val="bg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5724128" y="2924944"/>
            <a:ext cx="2873832" cy="720080"/>
          </a:xfrm>
          <a:prstGeom prst="roundRect">
            <a:avLst/>
          </a:prstGeom>
          <a:solidFill>
            <a:srgbClr val="7BB80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r>
              <a:rPr lang="de-AT" sz="1600" dirty="0" err="1" smtClean="0"/>
              <a:t>Facility</a:t>
            </a:r>
            <a:r>
              <a:rPr lang="de-AT" sz="1600" dirty="0" smtClean="0"/>
              <a:t> Management &amp; Immobilienwirtschaft</a:t>
            </a:r>
            <a:endParaRPr lang="de-AT" sz="1600" i="1" dirty="0" smtClean="0">
              <a:solidFill>
                <a:schemeClr val="bg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5724128" y="1196752"/>
            <a:ext cx="2873832" cy="877516"/>
          </a:xfrm>
          <a:prstGeom prst="roundRect">
            <a:avLst/>
          </a:prstGeom>
          <a:solidFill>
            <a:srgbClr val="7BB80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de-AT" sz="1600" dirty="0" smtClean="0"/>
              <a:t>Economics &amp; </a:t>
            </a:r>
            <a:r>
              <a:rPr lang="de-AT" sz="1600" dirty="0" smtClean="0"/>
              <a:t>Small Business Management</a:t>
            </a:r>
            <a:endParaRPr lang="de-AT" sz="1600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280095" y="385763"/>
            <a:ext cx="8213646" cy="457200"/>
          </a:xfrm>
        </p:spPr>
        <p:txBody>
          <a:bodyPr/>
          <a:lstStyle/>
          <a:p>
            <a:r>
              <a:rPr lang="de-AT" sz="2600" dirty="0" smtClean="0"/>
              <a:t>Basis für die Definition der Forschungscluster</a:t>
            </a:r>
            <a:endParaRPr lang="de-AT" sz="2600" i="1" dirty="0"/>
          </a:p>
        </p:txBody>
      </p:sp>
      <p:sp>
        <p:nvSpPr>
          <p:cNvPr id="11" name="Abgerundetes Rechteck 10"/>
          <p:cNvSpPr/>
          <p:nvPr/>
        </p:nvSpPr>
        <p:spPr>
          <a:xfrm>
            <a:off x="5724128" y="4365104"/>
            <a:ext cx="2873832" cy="589484"/>
          </a:xfrm>
          <a:prstGeom prst="roundRect">
            <a:avLst/>
          </a:prstGeom>
          <a:solidFill>
            <a:srgbClr val="7BB80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r>
              <a:rPr lang="de-AT" sz="1600" dirty="0" smtClean="0">
                <a:solidFill>
                  <a:schemeClr val="bg1"/>
                </a:solidFill>
              </a:rPr>
              <a:t>Smart Products &amp; </a:t>
            </a:r>
            <a:r>
              <a:rPr lang="de-AT" sz="1600" dirty="0" err="1" smtClean="0">
                <a:solidFill>
                  <a:schemeClr val="bg1"/>
                </a:solidFill>
              </a:rPr>
              <a:t>Processes</a:t>
            </a:r>
            <a:endParaRPr lang="de-AT" sz="1600" i="1" dirty="0" smtClean="0">
              <a:solidFill>
                <a:schemeClr val="bg1"/>
              </a:solidFill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5724128" y="5013176"/>
            <a:ext cx="2873832" cy="504056"/>
          </a:xfrm>
          <a:prstGeom prst="roundRect">
            <a:avLst/>
          </a:prstGeom>
          <a:solidFill>
            <a:srgbClr val="7BB80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GB" sz="1600" dirty="0" smtClean="0"/>
              <a:t>International Sports, Culture &amp; </a:t>
            </a:r>
            <a:r>
              <a:rPr lang="en-GB" sz="1600" dirty="0" smtClean="0"/>
              <a:t>Events </a:t>
            </a:r>
            <a:r>
              <a:rPr lang="en-GB" sz="1600" dirty="0" smtClean="0"/>
              <a:t>Management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755576" y="155679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cxnSp>
        <p:nvCxnSpPr>
          <p:cNvPr id="38" name="Gerade Verbindung mit Pfeil 37"/>
          <p:cNvCxnSpPr>
            <a:stCxn id="26" idx="3"/>
          </p:cNvCxnSpPr>
          <p:nvPr/>
        </p:nvCxnSpPr>
        <p:spPr bwMode="auto">
          <a:xfrm>
            <a:off x="4499991" y="1232756"/>
            <a:ext cx="1224137" cy="108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60" name="Tabelle 59"/>
          <p:cNvGraphicFramePr>
            <a:graphicFrameLocks noGrp="1"/>
          </p:cNvGraphicFramePr>
          <p:nvPr/>
        </p:nvGraphicFramePr>
        <p:xfrm>
          <a:off x="323528" y="1124744"/>
          <a:ext cx="4176464" cy="5094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76464"/>
              </a:tblGrid>
              <a:tr h="239451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Turnaround Marketing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Wertorientierte Unternehmenssteuerung als strategisches Controlling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Strategisches Marketing, marktorientierte Produktentwicklung &amp; Innovation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451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12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Managerial</a:t>
                      </a:r>
                      <a:r>
                        <a:rPr kumimoji="0" lang="de-AT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de-AT" sz="12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Decision</a:t>
                      </a:r>
                      <a:r>
                        <a:rPr kumimoji="0" lang="de-AT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Making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12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Entreprenership</a:t>
                      </a:r>
                      <a:r>
                        <a:rPr kumimoji="0" lang="de-AT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-Kompetenz (als Teilgebiet der Unternehmensführung)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451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Energie, Versorgungssicherheit &amp; Akzeptanz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AT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Erhebung, Analyse, Interpretation immobilienbezogener Daten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451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kern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IT Unterstützung von Prozessen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kern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Web-Technologien inkl. mobiler Plattformen, multimediale Technologien &amp; deren Nutzung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451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kern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Produktplanung und -konzipierung 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kern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Ökonomische, soziale, kulturelle, ökologische Nachhaltigkeit von Sport-, Kultur- und allg. Veranstaltungen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kern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Rolle von </a:t>
                      </a:r>
                      <a:r>
                        <a:rPr lang="de-AT" sz="1200" b="0" kern="0" dirty="0" err="1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Synergieeffekten</a:t>
                      </a:r>
                      <a:r>
                        <a:rPr lang="de-AT" sz="1200" b="0" kern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zwischen Sport-, Kultur- &amp; allg. Veranstaltungen 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kern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Auswirkungen v. Veranstaltungen auf Städte (Destinationsmanagement &amp; Regionalentwicklung)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kern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Kommunikation als Determinante öffentlicher &amp; betrieblicher Kommunikation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451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kern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Paradigmenwechsel in der Marketingkommunikation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451"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kern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Management als symbolisches Verhalten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66" name="Gerade Verbindung mit Pfeil 65"/>
          <p:cNvCxnSpPr>
            <a:stCxn id="44" idx="3"/>
          </p:cNvCxnSpPr>
          <p:nvPr/>
        </p:nvCxnSpPr>
        <p:spPr bwMode="auto">
          <a:xfrm flipV="1">
            <a:off x="4495941" y="1484784"/>
            <a:ext cx="1156179" cy="720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Gerade Verbindung mit Pfeil 69"/>
          <p:cNvCxnSpPr>
            <a:stCxn id="40" idx="3"/>
          </p:cNvCxnSpPr>
          <p:nvPr/>
        </p:nvCxnSpPr>
        <p:spPr bwMode="auto">
          <a:xfrm flipV="1">
            <a:off x="4495941" y="1628800"/>
            <a:ext cx="1156179" cy="32403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Gerade Verbindung mit Pfeil 74"/>
          <p:cNvCxnSpPr/>
          <p:nvPr/>
        </p:nvCxnSpPr>
        <p:spPr bwMode="auto">
          <a:xfrm flipV="1">
            <a:off x="4499992" y="1772816"/>
            <a:ext cx="1152128" cy="5040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Gerade Verbindung mit Pfeil 79"/>
          <p:cNvCxnSpPr/>
          <p:nvPr/>
        </p:nvCxnSpPr>
        <p:spPr bwMode="auto">
          <a:xfrm flipV="1">
            <a:off x="4499992" y="1988840"/>
            <a:ext cx="1152128" cy="576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Gerade Verbindung mit Pfeil 81"/>
          <p:cNvCxnSpPr/>
          <p:nvPr/>
        </p:nvCxnSpPr>
        <p:spPr bwMode="auto">
          <a:xfrm flipV="1">
            <a:off x="4499992" y="2564904"/>
            <a:ext cx="1152128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Gerade Verbindung mit Pfeil 84"/>
          <p:cNvCxnSpPr>
            <a:stCxn id="43" idx="3"/>
          </p:cNvCxnSpPr>
          <p:nvPr/>
        </p:nvCxnSpPr>
        <p:spPr bwMode="auto">
          <a:xfrm>
            <a:off x="4495941" y="3176972"/>
            <a:ext cx="1156179" cy="18002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Gerade Verbindung mit Pfeil 87"/>
          <p:cNvCxnSpPr>
            <a:stCxn id="28" idx="3"/>
          </p:cNvCxnSpPr>
          <p:nvPr/>
        </p:nvCxnSpPr>
        <p:spPr bwMode="auto">
          <a:xfrm>
            <a:off x="4495941" y="3465004"/>
            <a:ext cx="1228187" cy="9721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Gerade Verbindung mit Pfeil 89"/>
          <p:cNvCxnSpPr>
            <a:endCxn id="45" idx="1"/>
          </p:cNvCxnSpPr>
          <p:nvPr/>
        </p:nvCxnSpPr>
        <p:spPr bwMode="auto">
          <a:xfrm>
            <a:off x="4499992" y="3789040"/>
            <a:ext cx="1224136" cy="2227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Gerade Verbindung mit Pfeil 91"/>
          <p:cNvCxnSpPr>
            <a:stCxn id="30" idx="3"/>
            <a:endCxn id="11" idx="1"/>
          </p:cNvCxnSpPr>
          <p:nvPr/>
        </p:nvCxnSpPr>
        <p:spPr bwMode="auto">
          <a:xfrm>
            <a:off x="4495941" y="4113076"/>
            <a:ext cx="1228187" cy="54677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Gerade Verbindung mit Pfeil 93"/>
          <p:cNvCxnSpPr/>
          <p:nvPr/>
        </p:nvCxnSpPr>
        <p:spPr bwMode="auto">
          <a:xfrm>
            <a:off x="4499992" y="4437112"/>
            <a:ext cx="1152128" cy="7200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Gerade Verbindung mit Pfeil 94"/>
          <p:cNvCxnSpPr/>
          <p:nvPr/>
        </p:nvCxnSpPr>
        <p:spPr bwMode="auto">
          <a:xfrm>
            <a:off x="4499992" y="4797152"/>
            <a:ext cx="1152128" cy="5040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Gerade Verbindung mit Pfeil 96"/>
          <p:cNvCxnSpPr/>
          <p:nvPr/>
        </p:nvCxnSpPr>
        <p:spPr bwMode="auto">
          <a:xfrm>
            <a:off x="4499992" y="5157192"/>
            <a:ext cx="115212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Gerade Verbindung mit Pfeil 98"/>
          <p:cNvCxnSpPr/>
          <p:nvPr/>
        </p:nvCxnSpPr>
        <p:spPr bwMode="auto">
          <a:xfrm>
            <a:off x="4499992" y="5517232"/>
            <a:ext cx="115212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4499992" y="5805264"/>
            <a:ext cx="1152128" cy="720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Gerade Verbindung mit Pfeil 102"/>
          <p:cNvCxnSpPr/>
          <p:nvPr/>
        </p:nvCxnSpPr>
        <p:spPr bwMode="auto">
          <a:xfrm flipV="1">
            <a:off x="4499992" y="6021288"/>
            <a:ext cx="1152128" cy="720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Abgerundetes Rechteck 25"/>
          <p:cNvSpPr/>
          <p:nvPr/>
        </p:nvSpPr>
        <p:spPr bwMode="auto">
          <a:xfrm>
            <a:off x="327578" y="1124744"/>
            <a:ext cx="4172413" cy="216024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27" name="Abgerundetes Rechteck 26"/>
          <p:cNvSpPr/>
          <p:nvPr/>
        </p:nvSpPr>
        <p:spPr bwMode="auto">
          <a:xfrm>
            <a:off x="323528" y="2780928"/>
            <a:ext cx="4172413" cy="216024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28" name="Abgerundetes Rechteck 27"/>
          <p:cNvSpPr/>
          <p:nvPr/>
        </p:nvSpPr>
        <p:spPr bwMode="auto">
          <a:xfrm>
            <a:off x="323528" y="3356992"/>
            <a:ext cx="4172413" cy="216024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29" name="Abgerundetes Rechteck 28"/>
          <p:cNvSpPr/>
          <p:nvPr/>
        </p:nvSpPr>
        <p:spPr bwMode="auto">
          <a:xfrm>
            <a:off x="323528" y="3573016"/>
            <a:ext cx="4172413" cy="432048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30" name="Abgerundetes Rechteck 29"/>
          <p:cNvSpPr/>
          <p:nvPr/>
        </p:nvSpPr>
        <p:spPr bwMode="auto">
          <a:xfrm>
            <a:off x="323528" y="4005064"/>
            <a:ext cx="4172413" cy="216024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323528" y="4221088"/>
            <a:ext cx="4172413" cy="360040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33" name="Abgerundetes Rechteck 32"/>
          <p:cNvSpPr/>
          <p:nvPr/>
        </p:nvSpPr>
        <p:spPr bwMode="auto">
          <a:xfrm>
            <a:off x="323528" y="4581128"/>
            <a:ext cx="4172413" cy="432048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34" name="Abgerundetes Rechteck 33"/>
          <p:cNvSpPr/>
          <p:nvPr/>
        </p:nvSpPr>
        <p:spPr bwMode="auto">
          <a:xfrm>
            <a:off x="323528" y="5013176"/>
            <a:ext cx="4172413" cy="360040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35" name="Abgerundetes Rechteck 34"/>
          <p:cNvSpPr/>
          <p:nvPr/>
        </p:nvSpPr>
        <p:spPr bwMode="auto">
          <a:xfrm>
            <a:off x="323528" y="5373216"/>
            <a:ext cx="4176464" cy="360040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37" name="Abgerundetes Rechteck 36"/>
          <p:cNvSpPr/>
          <p:nvPr/>
        </p:nvSpPr>
        <p:spPr bwMode="auto">
          <a:xfrm>
            <a:off x="323528" y="5733256"/>
            <a:ext cx="4172413" cy="288032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39" name="Abgerundetes Rechteck 38"/>
          <p:cNvSpPr/>
          <p:nvPr/>
        </p:nvSpPr>
        <p:spPr bwMode="auto">
          <a:xfrm>
            <a:off x="323528" y="6021288"/>
            <a:ext cx="4172413" cy="216024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40" name="Abgerundetes Rechteck 39"/>
          <p:cNvSpPr/>
          <p:nvPr/>
        </p:nvSpPr>
        <p:spPr bwMode="auto">
          <a:xfrm>
            <a:off x="323528" y="1772816"/>
            <a:ext cx="4172413" cy="360040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41" name="Abgerundetes Rechteck 40"/>
          <p:cNvSpPr/>
          <p:nvPr/>
        </p:nvSpPr>
        <p:spPr bwMode="auto">
          <a:xfrm>
            <a:off x="323528" y="2132856"/>
            <a:ext cx="4172413" cy="216024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42" name="Abgerundetes Rechteck 41"/>
          <p:cNvSpPr/>
          <p:nvPr/>
        </p:nvSpPr>
        <p:spPr bwMode="auto">
          <a:xfrm>
            <a:off x="323528" y="2348880"/>
            <a:ext cx="4172413" cy="432048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43" name="Abgerundetes Rechteck 42"/>
          <p:cNvSpPr/>
          <p:nvPr/>
        </p:nvSpPr>
        <p:spPr bwMode="auto">
          <a:xfrm>
            <a:off x="323528" y="2996952"/>
            <a:ext cx="4172413" cy="360040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44" name="Abgerundetes Rechteck 43"/>
          <p:cNvSpPr/>
          <p:nvPr/>
        </p:nvSpPr>
        <p:spPr bwMode="auto">
          <a:xfrm>
            <a:off x="323528" y="1340768"/>
            <a:ext cx="4172413" cy="432048"/>
          </a:xfrm>
          <a:prstGeom prst="roundRect">
            <a:avLst/>
          </a:prstGeom>
          <a:noFill/>
          <a:ln w="19050" cap="flat" cmpd="sng" algn="ctr">
            <a:solidFill>
              <a:srgbClr val="7BB8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45" name="Abgerundetes Rechteck 44"/>
          <p:cNvSpPr/>
          <p:nvPr/>
        </p:nvSpPr>
        <p:spPr>
          <a:xfrm>
            <a:off x="5724128" y="3717032"/>
            <a:ext cx="2873832" cy="589484"/>
          </a:xfrm>
          <a:prstGeom prst="roundRect">
            <a:avLst/>
          </a:prstGeom>
          <a:solidFill>
            <a:srgbClr val="7BB80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r>
              <a:rPr lang="de-AT" sz="1600" dirty="0" smtClean="0"/>
              <a:t>Digital Services</a:t>
            </a:r>
          </a:p>
        </p:txBody>
      </p:sp>
      <p:sp>
        <p:nvSpPr>
          <p:cNvPr id="46" name="Abgerundetes Rechteck 45"/>
          <p:cNvSpPr/>
          <p:nvPr/>
        </p:nvSpPr>
        <p:spPr>
          <a:xfrm>
            <a:off x="5724128" y="5661248"/>
            <a:ext cx="2873832" cy="504056"/>
          </a:xfrm>
          <a:prstGeom prst="roundRect">
            <a:avLst/>
          </a:prstGeom>
          <a:solidFill>
            <a:srgbClr val="7BB80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r>
              <a:rPr lang="de-AT" sz="1600" dirty="0" smtClean="0"/>
              <a:t>Marketing &amp; Communications Research</a:t>
            </a:r>
            <a:endParaRPr lang="de-AT" sz="1600" dirty="0" smtClean="0"/>
          </a:p>
        </p:txBody>
      </p:sp>
      <p:cxnSp>
        <p:nvCxnSpPr>
          <p:cNvPr id="55" name="Gerade Verbindung mit Pfeil 54"/>
          <p:cNvCxnSpPr/>
          <p:nvPr/>
        </p:nvCxnSpPr>
        <p:spPr bwMode="auto">
          <a:xfrm>
            <a:off x="4499992" y="3501008"/>
            <a:ext cx="1224136" cy="4387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4499992" y="3861048"/>
            <a:ext cx="1224136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d) Überblick Drittmittelquellen</a:t>
            </a:r>
            <a:endParaRPr lang="de-AT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 </a:t>
            </a:r>
            <a:endParaRPr lang="de-A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400" dirty="0" smtClean="0"/>
              <a:t>Überblick möglicher Forschungsförderungs-</a:t>
            </a:r>
            <a:r>
              <a:rPr lang="de-AT" sz="2400" dirty="0" err="1" smtClean="0"/>
              <a:t>instrumente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12768" y="1258416"/>
            <a:ext cx="3835400" cy="4114800"/>
          </a:xfrm>
        </p:spPr>
        <p:txBody>
          <a:bodyPr/>
          <a:lstStyle/>
          <a:p>
            <a:pPr>
              <a:buNone/>
            </a:pPr>
            <a:r>
              <a:rPr lang="de-AT" b="1" dirty="0" smtClean="0"/>
              <a:t>Regional</a:t>
            </a:r>
          </a:p>
          <a:p>
            <a:r>
              <a:rPr lang="de-AT" dirty="0" smtClean="0"/>
              <a:t>Forschungs-, Entwicklungs- u. Innovationsprojekte in kooperativer Form</a:t>
            </a:r>
          </a:p>
          <a:p>
            <a:r>
              <a:rPr lang="de-AT" dirty="0" smtClean="0"/>
              <a:t>K-</a:t>
            </a:r>
            <a:r>
              <a:rPr lang="de-AT" dirty="0" err="1" smtClean="0"/>
              <a:t>Regio</a:t>
            </a:r>
            <a:endParaRPr lang="de-AT" dirty="0" smtClean="0"/>
          </a:p>
          <a:p>
            <a:r>
              <a:rPr lang="de-AT" i="1" dirty="0" smtClean="0"/>
              <a:t>Tiroler Wissenschaftsfonds</a:t>
            </a:r>
          </a:p>
          <a:p>
            <a:pPr lvl="4"/>
            <a:endParaRPr lang="de-A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AT" b="1" dirty="0" smtClean="0"/>
              <a:t>National</a:t>
            </a:r>
          </a:p>
          <a:p>
            <a:r>
              <a:rPr lang="de-AT" dirty="0" smtClean="0"/>
              <a:t>FFG</a:t>
            </a:r>
          </a:p>
          <a:p>
            <a:pPr lvl="1"/>
            <a:r>
              <a:rPr lang="de-AT" dirty="0" smtClean="0"/>
              <a:t>Kooperationsprojekt im Basisprogramm</a:t>
            </a:r>
          </a:p>
          <a:p>
            <a:pPr lvl="1"/>
            <a:r>
              <a:rPr lang="de-AT" dirty="0" smtClean="0"/>
              <a:t>Innovationsscheck 	</a:t>
            </a:r>
          </a:p>
          <a:p>
            <a:pPr lvl="1"/>
            <a:r>
              <a:rPr lang="de-AT" dirty="0" err="1" smtClean="0"/>
              <a:t>Feasibility</a:t>
            </a:r>
            <a:r>
              <a:rPr lang="de-AT" dirty="0" smtClean="0"/>
              <a:t> Study 	</a:t>
            </a:r>
          </a:p>
          <a:p>
            <a:pPr lvl="1"/>
            <a:r>
              <a:rPr lang="de-AT" dirty="0" smtClean="0"/>
              <a:t>Bridge 	</a:t>
            </a:r>
          </a:p>
          <a:p>
            <a:pPr lvl="1"/>
            <a:r>
              <a:rPr lang="de-AT" dirty="0" smtClean="0"/>
              <a:t>COIN 	</a:t>
            </a:r>
          </a:p>
          <a:p>
            <a:pPr lvl="1"/>
            <a:r>
              <a:rPr lang="de-AT" dirty="0" smtClean="0"/>
              <a:t>Research Studios Austria 	</a:t>
            </a:r>
          </a:p>
          <a:p>
            <a:pPr lvl="1"/>
            <a:r>
              <a:rPr lang="de-AT" dirty="0" smtClean="0"/>
              <a:t>Kompetenzen für die Wirtschaft</a:t>
            </a:r>
          </a:p>
          <a:p>
            <a:pPr lvl="1"/>
            <a:r>
              <a:rPr lang="de-AT" dirty="0" smtClean="0"/>
              <a:t>Thematische Programme/ Ausschreibungen (FFG)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0"/>
          </p:nvPr>
        </p:nvSpPr>
        <p:spPr>
          <a:xfrm>
            <a:off x="4932040" y="1268760"/>
            <a:ext cx="3835400" cy="4464496"/>
          </a:xfrm>
        </p:spPr>
        <p:txBody>
          <a:bodyPr/>
          <a:lstStyle/>
          <a:p>
            <a:pPr>
              <a:buNone/>
            </a:pPr>
            <a:r>
              <a:rPr lang="de-AT" b="1" dirty="0" smtClean="0"/>
              <a:t>National (Fortsetzung)</a:t>
            </a:r>
          </a:p>
          <a:p>
            <a:r>
              <a:rPr lang="de-AT" dirty="0" smtClean="0"/>
              <a:t>FWF</a:t>
            </a:r>
          </a:p>
          <a:p>
            <a:pPr lvl="1"/>
            <a:r>
              <a:rPr lang="de-AT" dirty="0" smtClean="0"/>
              <a:t>Einzelprojekte</a:t>
            </a:r>
          </a:p>
          <a:p>
            <a:pPr lvl="1"/>
            <a:r>
              <a:rPr lang="de-AT" dirty="0" smtClean="0"/>
              <a:t>Weitere Förderprogramme des FWF</a:t>
            </a:r>
          </a:p>
          <a:p>
            <a:r>
              <a:rPr lang="de-AT" dirty="0" smtClean="0"/>
              <a:t>Jubiläumsfonds der ÖNB</a:t>
            </a:r>
          </a:p>
          <a:p>
            <a:r>
              <a:rPr lang="de-DE" dirty="0" smtClean="0">
                <a:cs typeface="Arial" charset="0"/>
              </a:rPr>
              <a:t>Josef </a:t>
            </a:r>
            <a:r>
              <a:rPr lang="de-DE" dirty="0" err="1" smtClean="0">
                <a:cs typeface="Arial" charset="0"/>
              </a:rPr>
              <a:t>Ressel</a:t>
            </a:r>
            <a:r>
              <a:rPr lang="de-DE" dirty="0" smtClean="0">
                <a:cs typeface="Arial" charset="0"/>
              </a:rPr>
              <a:t> Zentrum</a:t>
            </a:r>
          </a:p>
          <a:p>
            <a:endParaRPr lang="de-DE" dirty="0" smtClean="0">
              <a:cs typeface="Arial" charset="0"/>
            </a:endParaRPr>
          </a:p>
          <a:p>
            <a:pPr>
              <a:buNone/>
            </a:pPr>
            <a:r>
              <a:rPr lang="de-DE" b="1" dirty="0" smtClean="0">
                <a:cs typeface="Arial" charset="0"/>
              </a:rPr>
              <a:t>Europäische Union</a:t>
            </a:r>
          </a:p>
          <a:p>
            <a:r>
              <a:rPr lang="de-AT" dirty="0" err="1" smtClean="0"/>
              <a:t>Horizon</a:t>
            </a:r>
            <a:r>
              <a:rPr lang="de-AT" dirty="0" smtClean="0"/>
              <a:t> 2020</a:t>
            </a:r>
          </a:p>
          <a:p>
            <a:r>
              <a:rPr lang="de-AT" dirty="0" smtClean="0"/>
              <a:t>Europäische territoriale Zusammenarbeit (ETZ)</a:t>
            </a:r>
          </a:p>
          <a:p>
            <a:endParaRPr lang="de-AT" dirty="0" smtClean="0"/>
          </a:p>
          <a:p>
            <a:pPr>
              <a:buNone/>
            </a:pPr>
            <a:r>
              <a:rPr lang="de-AT" b="1" dirty="0" smtClean="0"/>
              <a:t>Weitere </a:t>
            </a:r>
            <a:r>
              <a:rPr lang="de-AT" dirty="0" smtClean="0"/>
              <a:t>aktuelle Ausschreibungen im Bereich der Wirtschafts- und Sozialwissenschaften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>
                <a:sym typeface="Wingdings" pitchFamily="2" charset="2"/>
              </a:rPr>
              <a:t></a:t>
            </a:r>
            <a:r>
              <a:rPr lang="de-AT" dirty="0" smtClean="0"/>
              <a:t>Für nähere Informationen zu den einzelnen Förderprogrammen wird auf die Unterlage zum F&amp;E-Perspektiven-Workshop vom 27. März 2015 verwiesen.</a:t>
            </a:r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Agenda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7500" y="1214438"/>
            <a:ext cx="8142288" cy="4446810"/>
          </a:xfrm>
        </p:spPr>
        <p:txBody>
          <a:bodyPr/>
          <a:lstStyle/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AT" sz="1600" dirty="0"/>
              <a:t>Begrüßung und </a:t>
            </a:r>
            <a:r>
              <a:rPr lang="de-AT" sz="1600" dirty="0" smtClean="0"/>
              <a:t>Einleitung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AT" sz="1600" dirty="0" smtClean="0"/>
              <a:t>Drittmittel-</a:t>
            </a:r>
            <a:r>
              <a:rPr lang="de-AT" sz="1600" dirty="0" err="1" smtClean="0"/>
              <a:t>Roadmap</a:t>
            </a:r>
            <a:endParaRPr lang="de-AT" sz="1600" dirty="0" smtClean="0"/>
          </a:p>
          <a:p>
            <a:pPr marL="519113" lvl="1" indent="-3429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de-AT" sz="1600" dirty="0" smtClean="0"/>
              <a:t>Präsentation der Drittmittel-</a:t>
            </a:r>
            <a:r>
              <a:rPr lang="de-AT" sz="1600" dirty="0" err="1" smtClean="0"/>
              <a:t>Roadmap</a:t>
            </a:r>
            <a:r>
              <a:rPr lang="de-AT" sz="1600" dirty="0" smtClean="0"/>
              <a:t>(s)</a:t>
            </a:r>
          </a:p>
          <a:p>
            <a:pPr marL="519113" lvl="1" indent="-3429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de-AT" sz="1600" dirty="0" smtClean="0"/>
              <a:t>Gemeinsame Reflexion und Vereinbarung der weiteren Vorgehensweise zur Umsetzung der </a:t>
            </a:r>
            <a:r>
              <a:rPr lang="de-AT" sz="1600" dirty="0" err="1" smtClean="0"/>
              <a:t>Roadmap</a:t>
            </a:r>
            <a:r>
              <a:rPr lang="de-AT" sz="1600" dirty="0" smtClean="0"/>
              <a:t>(s)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AT" sz="1600" dirty="0" smtClean="0"/>
              <a:t>Kommunikation (inkl. Kontaktarbeit) der Forschungskompetenz der FH Kufstein nach außen</a:t>
            </a:r>
          </a:p>
          <a:p>
            <a:pPr marL="519113" lvl="1" indent="-3429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de-AT" sz="1600" dirty="0" smtClean="0"/>
              <a:t>Kurzüberblick: Mögliche Instrumente der Forschungskommunikation für Hochschulen</a:t>
            </a:r>
          </a:p>
          <a:p>
            <a:pPr marL="519113" lvl="1" indent="-3429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de-AT" sz="1600" dirty="0" smtClean="0"/>
              <a:t>Derzeitige Kommunikationsinstrumente und -maßnahmen</a:t>
            </a:r>
          </a:p>
          <a:p>
            <a:pPr marL="519113" lvl="1" indent="-3429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de-AT" sz="1600" dirty="0" smtClean="0"/>
              <a:t>Diskussion sinnvoller Maßnahmen zur verstärkten Kommunikation der FH Kufstein Tirol als Forschungspartner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AT" sz="1600" dirty="0" smtClean="0"/>
              <a:t>Organisatorische Neuerungen (</a:t>
            </a:r>
            <a:r>
              <a:rPr lang="de-AT" sz="1600" dirty="0" err="1" smtClean="0"/>
              <a:t>zB</a:t>
            </a:r>
            <a:r>
              <a:rPr lang="de-AT" sz="1600" dirty="0" smtClean="0"/>
              <a:t> </a:t>
            </a:r>
            <a:r>
              <a:rPr lang="de-AT" sz="1600" dirty="0" err="1" smtClean="0"/>
              <a:t>Anschubfinanzierung</a:t>
            </a:r>
            <a:r>
              <a:rPr lang="de-AT" sz="1600" dirty="0" smtClean="0"/>
              <a:t>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AT" sz="1600" dirty="0" smtClean="0"/>
              <a:t>Zusammenfassung und Abschluss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e) Drittmittel-</a:t>
            </a:r>
            <a:r>
              <a:rPr lang="de-AT" dirty="0" err="1" smtClean="0"/>
              <a:t>Roadmap</a:t>
            </a:r>
            <a:r>
              <a:rPr lang="de-AT" dirty="0" smtClean="0"/>
              <a:t> je Forschungscluster</a:t>
            </a:r>
            <a:endParaRPr lang="de-AT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339402" y="3951312"/>
            <a:ext cx="7878763" cy="2069976"/>
          </a:xfrm>
        </p:spPr>
        <p:txBody>
          <a:bodyPr/>
          <a:lstStyle/>
          <a:p>
            <a:pPr marL="266700" lvl="1" indent="-266700">
              <a:buFont typeface="Symbol" pitchFamily="18" charset="2"/>
              <a:buChar char="-"/>
            </a:pPr>
            <a:r>
              <a:rPr lang="de-AT" sz="1600" dirty="0" smtClean="0"/>
              <a:t>Economics &amp; Small Business Management</a:t>
            </a:r>
            <a:endParaRPr lang="de-AT" sz="1600" dirty="0" smtClean="0"/>
          </a:p>
          <a:p>
            <a:pPr marL="266700" lvl="1" indent="-266700">
              <a:buFont typeface="Symbol" pitchFamily="18" charset="2"/>
              <a:buChar char="-"/>
            </a:pPr>
            <a:r>
              <a:rPr lang="de-AT" sz="1600" dirty="0" smtClean="0"/>
              <a:t>Marketing &amp; Communications Research</a:t>
            </a:r>
            <a:endParaRPr lang="de-AT" sz="1600" dirty="0" smtClean="0"/>
          </a:p>
          <a:p>
            <a:pPr marL="266700" lvl="1" indent="-266700">
              <a:buFont typeface="Symbol" pitchFamily="18" charset="2"/>
              <a:buChar char="-"/>
            </a:pPr>
            <a:r>
              <a:rPr lang="en-GB" sz="1600" dirty="0" smtClean="0"/>
              <a:t>International Sports, Culture &amp; </a:t>
            </a:r>
            <a:r>
              <a:rPr lang="en-GB" sz="1600" dirty="0" smtClean="0"/>
              <a:t>Events </a:t>
            </a:r>
            <a:r>
              <a:rPr lang="en-GB" sz="1600" dirty="0" smtClean="0"/>
              <a:t>Management</a:t>
            </a:r>
            <a:endParaRPr lang="de-AT" sz="1600" dirty="0" smtClean="0"/>
          </a:p>
          <a:p>
            <a:pPr marL="266700" lvl="1" indent="-266700">
              <a:buFont typeface="Symbol" pitchFamily="18" charset="2"/>
              <a:buChar char="-"/>
            </a:pPr>
            <a:r>
              <a:rPr lang="de-AT" sz="1600" dirty="0" smtClean="0"/>
              <a:t>Smart </a:t>
            </a:r>
            <a:r>
              <a:rPr lang="de-AT" sz="1600" dirty="0" err="1" smtClean="0"/>
              <a:t>Energies</a:t>
            </a:r>
            <a:endParaRPr lang="de-AT" sz="1600" dirty="0" smtClean="0"/>
          </a:p>
          <a:p>
            <a:pPr marL="266700" lvl="1" indent="-266700">
              <a:buFont typeface="Symbol" pitchFamily="18" charset="2"/>
              <a:buChar char="-"/>
            </a:pPr>
            <a:r>
              <a:rPr lang="de-AT" sz="1600" dirty="0" smtClean="0"/>
              <a:t>Smart Products &amp; </a:t>
            </a:r>
            <a:r>
              <a:rPr lang="de-AT" sz="1600" dirty="0" err="1" smtClean="0"/>
              <a:t>Processes</a:t>
            </a:r>
            <a:endParaRPr lang="de-AT" sz="1600" dirty="0" smtClean="0"/>
          </a:p>
          <a:p>
            <a:pPr marL="266700" lvl="1" indent="-266700">
              <a:buFont typeface="Symbol" pitchFamily="18" charset="2"/>
              <a:buChar char="-"/>
            </a:pPr>
            <a:r>
              <a:rPr lang="de-AT" sz="1600" dirty="0" smtClean="0"/>
              <a:t>Digital Services</a:t>
            </a:r>
          </a:p>
          <a:p>
            <a:pPr marL="266700" lvl="1" indent="-266700">
              <a:buFont typeface="Symbol" pitchFamily="18" charset="2"/>
              <a:buChar char="-"/>
            </a:pPr>
            <a:r>
              <a:rPr lang="de-AT" sz="1600" dirty="0" err="1" smtClean="0"/>
              <a:t>Facility</a:t>
            </a:r>
            <a:r>
              <a:rPr lang="de-AT" sz="1600" dirty="0" smtClean="0"/>
              <a:t> Management &amp; Immobilienwirtschaft</a:t>
            </a:r>
          </a:p>
          <a:p>
            <a:pPr>
              <a:buFont typeface="Arial" pitchFamily="34" charset="0"/>
              <a:buChar char="•"/>
            </a:pPr>
            <a:endParaRPr lang="de-AT"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794" y="260648"/>
            <a:ext cx="7840663" cy="457200"/>
          </a:xfrm>
        </p:spPr>
        <p:txBody>
          <a:bodyPr/>
          <a:lstStyle/>
          <a:p>
            <a:r>
              <a:rPr lang="de-AT" sz="2600" dirty="0" smtClean="0"/>
              <a:t>Vorbemerkung zur Drittmittel-Roadmap</a:t>
            </a:r>
            <a:endParaRPr lang="de-AT" sz="2600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54206978"/>
              </p:ext>
            </p:extLst>
          </p:nvPr>
        </p:nvGraphicFramePr>
        <p:xfrm>
          <a:off x="539552" y="3429000"/>
          <a:ext cx="814228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8236"/>
                <a:gridCol w="792088"/>
                <a:gridCol w="792088"/>
                <a:gridCol w="608732"/>
                <a:gridCol w="1017786"/>
                <a:gridCol w="1017786"/>
                <a:gridCol w="1017786"/>
                <a:gridCol w="101778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Projekt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Dritt-mittel-quelle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Projekt-volumen</a:t>
                      </a:r>
                    </a:p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k€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Status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Nächste Schritte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Q3/15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Q4/15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Q1/16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Q2/16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/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000" dirty="0" smtClean="0">
                          <a:latin typeface="+mn-lt"/>
                        </a:rPr>
                        <a:t>…</a:t>
                      </a:r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000" dirty="0" smtClean="0">
                          <a:latin typeface="+mn-lt"/>
                        </a:rPr>
                        <a:t>…</a:t>
                      </a:r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000" dirty="0" smtClean="0">
                          <a:latin typeface="+mn-lt"/>
                        </a:rPr>
                        <a:t>…</a:t>
                      </a:r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000" dirty="0" smtClean="0">
                          <a:latin typeface="+mn-lt"/>
                        </a:rPr>
                        <a:t>…</a:t>
                      </a:r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000" dirty="0" smtClean="0">
                          <a:latin typeface="+mn-lt"/>
                        </a:rPr>
                        <a:t>…</a:t>
                      </a:r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000" dirty="0" smtClean="0">
                          <a:latin typeface="+mn-lt"/>
                        </a:rPr>
                        <a:t>…</a:t>
                      </a:r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000" dirty="0" smtClean="0">
                          <a:latin typeface="+mn-lt"/>
                        </a:rPr>
                        <a:t>…</a:t>
                      </a:r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611560" y="5200744"/>
            <a:ext cx="82089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100" dirty="0" smtClean="0">
                <a:latin typeface="+mj-lt"/>
              </a:rPr>
              <a:t>… Konzeption, Initiierung		… Projektvorbereitung/Antragerstellung		… Einreichung	</a:t>
            </a:r>
          </a:p>
          <a:p>
            <a:endParaRPr lang="de-AT" sz="1100" dirty="0" smtClean="0">
              <a:latin typeface="+mj-lt"/>
            </a:endParaRPr>
          </a:p>
          <a:p>
            <a:r>
              <a:rPr lang="de-AT" sz="1100" dirty="0" smtClean="0">
                <a:latin typeface="+mj-lt"/>
              </a:rPr>
              <a:t>… Förderentscheidung		… Status: eingereicht			… Status: in Vorbereitung</a:t>
            </a:r>
          </a:p>
          <a:p>
            <a:endParaRPr lang="de-AT" sz="800" dirty="0" smtClean="0">
              <a:latin typeface="+mj-lt"/>
            </a:endParaRPr>
          </a:p>
          <a:p>
            <a:r>
              <a:rPr lang="de-AT" sz="1100" dirty="0" smtClean="0">
                <a:latin typeface="+mj-lt"/>
              </a:rPr>
              <a:t>… Status: (grobe) Konzeption</a:t>
            </a:r>
            <a:endParaRPr lang="de-AT" sz="1100" dirty="0">
              <a:latin typeface="+mj-lt"/>
            </a:endParaRPr>
          </a:p>
        </p:txBody>
      </p:sp>
      <p:sp>
        <p:nvSpPr>
          <p:cNvPr id="7" name="Stern mit 5 Zacken 6"/>
          <p:cNvSpPr/>
          <p:nvPr/>
        </p:nvSpPr>
        <p:spPr bwMode="auto">
          <a:xfrm>
            <a:off x="435794" y="5570190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Flussdiagramm: Verzweigung 7"/>
          <p:cNvSpPr/>
          <p:nvPr/>
        </p:nvSpPr>
        <p:spPr bwMode="auto">
          <a:xfrm>
            <a:off x="6876256" y="5235550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ichtungspfeil 8"/>
          <p:cNvSpPr/>
          <p:nvPr/>
        </p:nvSpPr>
        <p:spPr bwMode="auto">
          <a:xfrm>
            <a:off x="3059832" y="5229200"/>
            <a:ext cx="360040" cy="144016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203848" y="5589240"/>
            <a:ext cx="144000" cy="144000"/>
          </a:xfrm>
          <a:prstGeom prst="rect">
            <a:avLst/>
          </a:prstGeom>
          <a:solidFill>
            <a:srgbClr val="7AB8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67544" y="5877272"/>
            <a:ext cx="144000" cy="144000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901656" y="5595590"/>
            <a:ext cx="144000" cy="144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ichtungspfeil 13"/>
          <p:cNvSpPr/>
          <p:nvPr/>
        </p:nvSpPr>
        <p:spPr bwMode="auto">
          <a:xfrm>
            <a:off x="323528" y="5229200"/>
            <a:ext cx="360040" cy="144016"/>
          </a:xfrm>
          <a:prstGeom prst="homePlate">
            <a:avLst/>
          </a:prstGeom>
          <a:solidFill>
            <a:schemeClr val="bg1">
              <a:lumMod val="50000"/>
              <a:alpha val="63922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e-AT">
              <a:ea typeface="ＭＳ Ｐゴシック" pitchFamily="52" charset="-128"/>
            </a:endParaRPr>
          </a:p>
        </p:txBody>
      </p:sp>
      <p:sp>
        <p:nvSpPr>
          <p:cNvPr id="13" name="Inhaltsplatzhalter 2"/>
          <p:cNvSpPr txBox="1">
            <a:spLocks/>
          </p:cNvSpPr>
          <p:nvPr/>
        </p:nvSpPr>
        <p:spPr bwMode="auto">
          <a:xfrm>
            <a:off x="318144" y="836712"/>
            <a:ext cx="8142288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indent="-177800">
              <a:spcBef>
                <a:spcPct val="20000"/>
              </a:spcBef>
              <a:buBlip>
                <a:blip r:embed="rId2"/>
              </a:buBlip>
            </a:pPr>
            <a:r>
              <a:rPr kumimoji="0" lang="de-A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Im Anschluss an den 2. </a:t>
            </a:r>
            <a:r>
              <a:rPr lang="de-AT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</a:t>
            </a:r>
            <a:r>
              <a:rPr kumimoji="0" lang="de-AT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orkshop</a:t>
            </a:r>
            <a:r>
              <a:rPr kumimoji="0" lang="de-AT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vom 27.3.2015 – bei welchem mögliche Drittmittelquellen im Fokus standen – haben die Forschungscluster der FH Kufstein </a:t>
            </a:r>
            <a:r>
              <a:rPr lang="de-AT" sz="1600" kern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Tirol ein Leistungsportfolios für die drittmittelfinanzierte Forschung erarbeitet.</a:t>
            </a:r>
          </a:p>
          <a:p>
            <a:pPr marL="177800" indent="-177800">
              <a:spcBef>
                <a:spcPct val="20000"/>
              </a:spcBef>
              <a:buBlip>
                <a:blip r:embed="rId2"/>
              </a:buBlip>
            </a:pPr>
            <a:endParaRPr lang="de-AT" sz="1600" kern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177800">
              <a:spcBef>
                <a:spcPct val="20000"/>
              </a:spcBef>
              <a:buBlip>
                <a:blip r:embed="rId2"/>
              </a:buBlip>
            </a:pPr>
            <a:r>
              <a:rPr kumimoji="0" lang="de-A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Im Mai 2015 wurden die übermittelten Leistungsportfolios im Wege gemeinsamer Gespräche (telefonisch) in Hinblick auf ihre Inhalte und Umsetzung reflektiert.</a:t>
            </a:r>
          </a:p>
          <a:p>
            <a:pPr marL="177800" indent="-177800">
              <a:spcBef>
                <a:spcPct val="20000"/>
              </a:spcBef>
            </a:pPr>
            <a:r>
              <a:rPr kumimoji="0" lang="de-A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177800" indent="-177800">
              <a:spcBef>
                <a:spcPct val="20000"/>
              </a:spcBef>
              <a:buBlip>
                <a:blip r:embed="rId2"/>
              </a:buBlip>
            </a:pPr>
            <a:r>
              <a:rPr kumimoji="0" lang="de-A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Aufbauend auf diesen Reflexionen wurde pro Forschungscluster eine sog. „Drittmittel-</a:t>
            </a:r>
            <a:r>
              <a:rPr kumimoji="0" lang="de-AT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Roadmap</a:t>
            </a:r>
            <a:r>
              <a:rPr kumimoji="0" lang="de-AT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“  mit untenstehender Struktur erarbeitet:</a:t>
            </a:r>
            <a:r>
              <a:rPr kumimoji="0" lang="de-AT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177800" indent="-177800">
              <a:spcBef>
                <a:spcPct val="20000"/>
              </a:spcBef>
              <a:buBlip>
                <a:blip r:embed="rId2"/>
              </a:buBlip>
            </a:pPr>
            <a:endParaRPr lang="de-AT" sz="1600" kern="0" baseline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177800">
              <a:spcBef>
                <a:spcPct val="20000"/>
              </a:spcBef>
              <a:buBlip>
                <a:blip r:embed="rId2"/>
              </a:buBlip>
            </a:pPr>
            <a:endParaRPr kumimoji="0" lang="de-AT" sz="16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177800">
              <a:spcBef>
                <a:spcPct val="20000"/>
              </a:spcBef>
              <a:buBlip>
                <a:blip r:embed="rId2"/>
              </a:buBlip>
            </a:pPr>
            <a:endParaRPr lang="de-AT" sz="1600" kern="0" baseline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177800">
              <a:spcBef>
                <a:spcPct val="20000"/>
              </a:spcBef>
              <a:buBlip>
                <a:blip r:embed="rId2"/>
              </a:buBlip>
            </a:pPr>
            <a:endParaRPr kumimoji="0" lang="de-AT" sz="16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177800">
              <a:spcBef>
                <a:spcPct val="20000"/>
              </a:spcBef>
            </a:pPr>
            <a:endParaRPr lang="de-AT" sz="1600" kern="0" noProof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indent="-177800">
              <a:spcBef>
                <a:spcPct val="20000"/>
              </a:spcBef>
            </a:pPr>
            <a:r>
              <a:rPr kumimoji="0" lang="de-AT" sz="1200" b="1" i="0" u="sng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Legende zu den nachfolgenden Drittmittel-</a:t>
            </a:r>
            <a:r>
              <a:rPr kumimoji="0" lang="de-AT" sz="1200" b="1" i="0" u="sng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Roadmaps</a:t>
            </a:r>
            <a:r>
              <a:rPr kumimoji="0" lang="de-AT" sz="1200" b="1" i="0" u="sng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kumimoji="0" lang="de-AT" sz="1200" b="1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de-AT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Economics &amp; Small </a:t>
            </a:r>
            <a:r>
              <a:rPr lang="de-AT" dirty="0" smtClean="0"/>
              <a:t>B</a:t>
            </a:r>
            <a:r>
              <a:rPr lang="de-AT" dirty="0" smtClean="0"/>
              <a:t>usiness Management</a:t>
            </a:r>
            <a:endParaRPr lang="de-AT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78628085"/>
              </p:ext>
            </p:extLst>
          </p:nvPr>
        </p:nvGraphicFramePr>
        <p:xfrm>
          <a:off x="317500" y="1214438"/>
          <a:ext cx="8142288" cy="2733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8236"/>
                <a:gridCol w="864096"/>
                <a:gridCol w="720080"/>
                <a:gridCol w="608732"/>
                <a:gridCol w="1017786"/>
                <a:gridCol w="1017786"/>
                <a:gridCol w="1017786"/>
                <a:gridCol w="101778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Projekt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Dritt-mittel-quelle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Projekt-volumen</a:t>
                      </a:r>
                    </a:p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k€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Status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Nächste Schritte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  <a:tr h="259546"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Q3/15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Q4/15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Q1/16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Q2/16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/>
                        <a:t>Innovation</a:t>
                      </a:r>
                      <a:r>
                        <a:rPr lang="de-DE" sz="1200" baseline="0" dirty="0" smtClean="0"/>
                        <a:t> &amp; Krise (</a:t>
                      </a:r>
                      <a:r>
                        <a:rPr lang="de-DE" sz="1200" baseline="0" dirty="0" err="1" smtClean="0"/>
                        <a:t>Krisenresilienz</a:t>
                      </a:r>
                      <a:r>
                        <a:rPr lang="de-DE" sz="1200" baseline="0" dirty="0" smtClean="0"/>
                        <a:t> durch Innovation)</a:t>
                      </a:r>
                      <a:endParaRPr lang="de-DE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Jubiläums-fonds, Banken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Ca. 250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err="1" smtClean="0">
                          <a:latin typeface="+mn-lt"/>
                        </a:rPr>
                        <a:t>Managerial</a:t>
                      </a:r>
                      <a:r>
                        <a:rPr lang="de-AT" sz="1200" dirty="0" smtClean="0">
                          <a:latin typeface="+mn-lt"/>
                        </a:rPr>
                        <a:t> </a:t>
                      </a:r>
                      <a:r>
                        <a:rPr lang="de-AT" sz="1200" dirty="0" err="1" smtClean="0">
                          <a:latin typeface="+mn-lt"/>
                        </a:rPr>
                        <a:t>Decision</a:t>
                      </a:r>
                      <a:r>
                        <a:rPr lang="de-AT" sz="1200" dirty="0" smtClean="0">
                          <a:latin typeface="+mn-lt"/>
                        </a:rPr>
                        <a:t> Making &amp; Support,</a:t>
                      </a:r>
                      <a:r>
                        <a:rPr lang="de-AT" sz="1200" baseline="0" dirty="0" smtClean="0">
                          <a:latin typeface="+mn-lt"/>
                        </a:rPr>
                        <a:t> Konnex zu „Growth“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Jubiläums-fonds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100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err="1" smtClean="0">
                          <a:latin typeface="+mn-lt"/>
                        </a:rPr>
                        <a:t>Entrepreneurial</a:t>
                      </a:r>
                      <a:r>
                        <a:rPr lang="de-AT" sz="1200" dirty="0" smtClean="0">
                          <a:latin typeface="+mn-lt"/>
                        </a:rPr>
                        <a:t> </a:t>
                      </a:r>
                      <a:r>
                        <a:rPr lang="de-AT" sz="1200" dirty="0" err="1" smtClean="0">
                          <a:latin typeface="+mn-lt"/>
                        </a:rPr>
                        <a:t>Competences</a:t>
                      </a:r>
                      <a:r>
                        <a:rPr lang="de-AT" sz="1200" dirty="0" smtClean="0">
                          <a:latin typeface="+mn-lt"/>
                        </a:rPr>
                        <a:t> (Qualifizierungs-</a:t>
                      </a:r>
                      <a:r>
                        <a:rPr lang="de-AT" sz="1200" baseline="0" dirty="0" smtClean="0">
                          <a:latin typeface="+mn-lt"/>
                        </a:rPr>
                        <a:t> bzw. Studiencharakter)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err="1" smtClean="0">
                          <a:latin typeface="+mn-lt"/>
                        </a:rPr>
                        <a:t>Öff</a:t>
                      </a:r>
                      <a:r>
                        <a:rPr lang="de-AT" sz="1200" dirty="0" smtClean="0">
                          <a:latin typeface="+mn-lt"/>
                        </a:rPr>
                        <a:t>. </a:t>
                      </a:r>
                      <a:r>
                        <a:rPr lang="de-AT" sz="1200" dirty="0" err="1" smtClean="0">
                          <a:latin typeface="+mn-lt"/>
                        </a:rPr>
                        <a:t>Insti-tutionen</a:t>
                      </a:r>
                      <a:r>
                        <a:rPr lang="de-AT" sz="1200" dirty="0" smtClean="0">
                          <a:latin typeface="+mn-lt"/>
                        </a:rPr>
                        <a:t>/ </a:t>
                      </a:r>
                      <a:r>
                        <a:rPr lang="de-AT" sz="1200" baseline="0" dirty="0" smtClean="0">
                          <a:latin typeface="+mn-lt"/>
                        </a:rPr>
                        <a:t>Verbände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A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Ca. 30</a:t>
                      </a:r>
                      <a:endParaRPr lang="de-A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hteck 13"/>
          <p:cNvSpPr/>
          <p:nvPr/>
        </p:nvSpPr>
        <p:spPr>
          <a:xfrm>
            <a:off x="4015213" y="2060848"/>
            <a:ext cx="144000" cy="144000"/>
          </a:xfrm>
          <a:prstGeom prst="rect">
            <a:avLst/>
          </a:prstGeom>
          <a:solidFill>
            <a:srgbClr val="FFC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ichtungspfeil 14"/>
          <p:cNvSpPr/>
          <p:nvPr/>
        </p:nvSpPr>
        <p:spPr bwMode="auto">
          <a:xfrm>
            <a:off x="5508152" y="1998076"/>
            <a:ext cx="432000" cy="360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16" name="Flussdiagramm: Verzweigung 15"/>
          <p:cNvSpPr/>
          <p:nvPr/>
        </p:nvSpPr>
        <p:spPr bwMode="auto">
          <a:xfrm>
            <a:off x="6156176" y="2075871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Stern mit 5 Zacken 16"/>
          <p:cNvSpPr/>
          <p:nvPr/>
        </p:nvSpPr>
        <p:spPr bwMode="auto">
          <a:xfrm>
            <a:off x="7668368" y="2086225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024449" y="2780928"/>
            <a:ext cx="144000" cy="144000"/>
          </a:xfrm>
          <a:prstGeom prst="rect">
            <a:avLst/>
          </a:prstGeom>
          <a:solidFill>
            <a:srgbClr val="FFC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355976" y="2483565"/>
            <a:ext cx="189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z="1000" dirty="0" smtClean="0">
                <a:solidFill>
                  <a:srgbClr val="000000"/>
                </a:solidFill>
                <a:ea typeface="MS PGothic" pitchFamily="34" charset="-128"/>
              </a:rPr>
              <a:t>Anfang Wintersemester</a:t>
            </a:r>
            <a:endParaRPr lang="de-AT" sz="10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2" name="Richtungspfeil 21"/>
          <p:cNvSpPr/>
          <p:nvPr/>
        </p:nvSpPr>
        <p:spPr bwMode="auto">
          <a:xfrm>
            <a:off x="4931168" y="2708920"/>
            <a:ext cx="1405008" cy="360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23" name="Inhaltsplatzhalter 3"/>
          <p:cNvSpPr txBox="1">
            <a:spLocks/>
          </p:cNvSpPr>
          <p:nvPr/>
        </p:nvSpPr>
        <p:spPr>
          <a:xfrm>
            <a:off x="323528" y="4149080"/>
            <a:ext cx="8424936" cy="1944216"/>
          </a:xfrm>
          <a:prstGeom prst="rect">
            <a:avLst/>
          </a:prstGeom>
        </p:spPr>
        <p:txBody>
          <a:bodyPr/>
          <a:lstStyle/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de-AT" sz="1200" b="1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Anmerkungen: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2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Dargestellte Projekte sind die drei Priorität-A-Projekte.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2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Schwerpunktthema der aktuellen Ausschreibung des Jubiläumsfonds (Wirtschaftswissenschaften) ist  „Growth“, Deadline für Anträge: 22.7.2015 – generell sollte der persönliche Kontakt zum Jubiläumsfonds der ÖNB gesucht werden (ev. durch Teilnahme an einem der Forschungsseminare, wenn thematisch sinnvoll).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200" kern="0" dirty="0">
                <a:ea typeface="Tahoma" pitchFamily="34" charset="0"/>
                <a:cs typeface="Tahoma" pitchFamily="34" charset="0"/>
              </a:rPr>
              <a:t>Entrepreneurial </a:t>
            </a:r>
            <a:r>
              <a:rPr lang="de-AT" sz="1200" kern="0" dirty="0" err="1">
                <a:ea typeface="Tahoma" pitchFamily="34" charset="0"/>
                <a:cs typeface="Tahoma" pitchFamily="34" charset="0"/>
              </a:rPr>
              <a:t>Competences</a:t>
            </a:r>
            <a:r>
              <a:rPr lang="de-AT" sz="1200" kern="0" dirty="0">
                <a:ea typeface="Tahoma" pitchFamily="34" charset="0"/>
                <a:cs typeface="Tahoma" pitchFamily="34" charset="0"/>
              </a:rPr>
              <a:t>: Im ersten Schritt </a:t>
            </a:r>
            <a:r>
              <a:rPr lang="de-AT" sz="1200" kern="0" dirty="0" smtClean="0">
                <a:ea typeface="Tahoma" pitchFamily="34" charset="0"/>
                <a:cs typeface="Tahoma" pitchFamily="34" charset="0"/>
              </a:rPr>
              <a:t>erfolgt die Abstimmung des Projektkonzepts, </a:t>
            </a:r>
            <a:r>
              <a:rPr lang="de-AT" sz="1200" kern="0" dirty="0">
                <a:ea typeface="Tahoma" pitchFamily="34" charset="0"/>
                <a:cs typeface="Tahoma" pitchFamily="34" charset="0"/>
              </a:rPr>
              <a:t>um </a:t>
            </a:r>
            <a:r>
              <a:rPr lang="de-AT" sz="1200" kern="0" dirty="0" smtClean="0">
                <a:ea typeface="Tahoma" pitchFamily="34" charset="0"/>
                <a:cs typeface="Tahoma" pitchFamily="34" charset="0"/>
              </a:rPr>
              <a:t>weitere Gespräche </a:t>
            </a:r>
            <a:r>
              <a:rPr lang="de-AT" sz="1200" kern="0" dirty="0">
                <a:ea typeface="Tahoma" pitchFamily="34" charset="0"/>
                <a:cs typeface="Tahoma" pitchFamily="34" charset="0"/>
              </a:rPr>
              <a:t>mit regionalen Akteuren führen zu können.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2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Projekt „Wertorientierte Unternehmenssteuerung“ (Dissertation von Frau Steiner) wurde noch nicht aufgenommen, da weder Jubiläumsfonds (Dissertation Voraussetzung für Antragstellung) noch FWF sinnvoll erscheinen.</a:t>
            </a:r>
          </a:p>
        </p:txBody>
      </p:sp>
      <p:sp>
        <p:nvSpPr>
          <p:cNvPr id="24" name="Rechteck 23"/>
          <p:cNvSpPr/>
          <p:nvPr/>
        </p:nvSpPr>
        <p:spPr>
          <a:xfrm>
            <a:off x="4021496" y="3429000"/>
            <a:ext cx="144000" cy="144000"/>
          </a:xfrm>
          <a:prstGeom prst="rect">
            <a:avLst/>
          </a:prstGeom>
          <a:solidFill>
            <a:srgbClr val="FFC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1721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90895708"/>
              </p:ext>
            </p:extLst>
          </p:nvPr>
        </p:nvGraphicFramePr>
        <p:xfrm>
          <a:off x="395536" y="1214438"/>
          <a:ext cx="8142288" cy="302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9560"/>
                <a:gridCol w="1080764"/>
                <a:gridCol w="792088"/>
                <a:gridCol w="608732"/>
                <a:gridCol w="1017786"/>
                <a:gridCol w="1017786"/>
                <a:gridCol w="1017786"/>
                <a:gridCol w="101778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Projekt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Drittmittel-quelle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Projekt-volumen</a:t>
                      </a:r>
                    </a:p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k€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Status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Nächste Schritte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Q3/15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Q4/15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Q1/16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Q2/16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/>
                        <a:t>Urbanisierung der Inntalfurche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err="1" smtClean="0">
                          <a:latin typeface="+mn-lt"/>
                        </a:rPr>
                        <a:t>Interreg</a:t>
                      </a:r>
                      <a:r>
                        <a:rPr lang="de-AT" sz="1200" dirty="0" smtClean="0">
                          <a:latin typeface="+mn-lt"/>
                        </a:rPr>
                        <a:t> Bay-</a:t>
                      </a:r>
                      <a:r>
                        <a:rPr lang="de-AT" sz="1200" dirty="0" err="1" smtClean="0">
                          <a:latin typeface="+mn-lt"/>
                        </a:rPr>
                        <a:t>Aut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?</a:t>
                      </a:r>
                      <a:endParaRPr lang="de-AT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</a:tr>
              <a:tr h="27432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 </a:t>
                      </a:r>
                      <a:r>
                        <a:rPr lang="de-DE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encounter</a:t>
                      </a: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trust</a:t>
                      </a: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development</a:t>
                      </a: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professional </a:t>
                      </a:r>
                      <a:r>
                        <a:rPr lang="de-DE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services</a:t>
                      </a:r>
                      <a:endParaRPr lang="de-AT" sz="12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TWF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de-AT" sz="12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?</a:t>
                      </a:r>
                      <a:endParaRPr lang="de-AT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</a:tr>
              <a:tr h="27432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AT" sz="1200" dirty="0" err="1" smtClean="0">
                          <a:latin typeface="+mn-lt"/>
                        </a:rPr>
                        <a:t>Horizon</a:t>
                      </a:r>
                      <a:r>
                        <a:rPr lang="de-AT" sz="1200" baseline="0" dirty="0" smtClean="0">
                          <a:latin typeface="+mn-lt"/>
                        </a:rPr>
                        <a:t> 2020, wenn Kontakte; sonst: Land Tirol, Jubiläums-</a:t>
                      </a:r>
                      <a:r>
                        <a:rPr lang="de-AT" sz="1200" baseline="0" dirty="0" err="1" smtClean="0">
                          <a:latin typeface="+mn-lt"/>
                        </a:rPr>
                        <a:t>fonds</a:t>
                      </a:r>
                      <a:r>
                        <a:rPr lang="de-AT" sz="1200" baseline="0" dirty="0" smtClean="0">
                          <a:latin typeface="+mn-lt"/>
                        </a:rPr>
                        <a:t>; IKT d. Zukunft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/ User Experience Design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2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?</a:t>
                      </a:r>
                      <a:endParaRPr lang="de-AT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ichtungspfeil 8"/>
          <p:cNvSpPr/>
          <p:nvPr/>
        </p:nvSpPr>
        <p:spPr bwMode="auto">
          <a:xfrm>
            <a:off x="4505376" y="2170956"/>
            <a:ext cx="3240360" cy="216000"/>
          </a:xfrm>
          <a:prstGeom prst="homePlate">
            <a:avLst/>
          </a:prstGeom>
          <a:solidFill>
            <a:schemeClr val="bg1">
              <a:lumMod val="50000"/>
              <a:alpha val="63922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Marketing </a:t>
            </a:r>
            <a:r>
              <a:rPr lang="de-AT" dirty="0"/>
              <a:t>&amp; Communications Research</a:t>
            </a:r>
          </a:p>
        </p:txBody>
      </p:sp>
      <p:sp>
        <p:nvSpPr>
          <p:cNvPr id="13" name="Inhaltsplatzhalter 3"/>
          <p:cNvSpPr txBox="1">
            <a:spLocks/>
          </p:cNvSpPr>
          <p:nvPr/>
        </p:nvSpPr>
        <p:spPr>
          <a:xfrm>
            <a:off x="323528" y="4437112"/>
            <a:ext cx="8136904" cy="1800200"/>
          </a:xfrm>
          <a:prstGeom prst="rect">
            <a:avLst/>
          </a:prstGeom>
        </p:spPr>
        <p:txBody>
          <a:bodyPr/>
          <a:lstStyle/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de-AT" sz="1200" b="1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Anmerkungen: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2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Generell: Prüfen, ob über bestehende Kontakte/Netzwerke Mitwirkung an Konsortien in </a:t>
            </a:r>
            <a:r>
              <a:rPr lang="de-AT" sz="1200" kern="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Horizon</a:t>
            </a:r>
            <a:r>
              <a:rPr lang="de-AT" sz="12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 2020 möglich ist (bzw. Netzwerke vertiefen)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2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Weitere relevante Förderungen: Kooperationsforschung Land Tirol, </a:t>
            </a:r>
            <a:r>
              <a:rPr lang="de-AT" sz="1200" kern="0" dirty="0" smtClean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Jubiläumsfonds </a:t>
            </a:r>
            <a:r>
              <a:rPr lang="de-AT" sz="12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(ÖNB), ev. IKT der Zukunft (FFG)</a:t>
            </a:r>
          </a:p>
        </p:txBody>
      </p:sp>
      <p:sp>
        <p:nvSpPr>
          <p:cNvPr id="14" name="Rechteck 13"/>
          <p:cNvSpPr/>
          <p:nvPr/>
        </p:nvSpPr>
        <p:spPr>
          <a:xfrm>
            <a:off x="4073328" y="2060848"/>
            <a:ext cx="144000" cy="144000"/>
          </a:xfrm>
          <a:prstGeom prst="rect">
            <a:avLst/>
          </a:prstGeom>
          <a:solidFill>
            <a:srgbClr val="7AB8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Stern mit 5 Zacken 14"/>
          <p:cNvSpPr/>
          <p:nvPr/>
        </p:nvSpPr>
        <p:spPr bwMode="auto">
          <a:xfrm>
            <a:off x="5873528" y="2030368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073328" y="2627419"/>
            <a:ext cx="144000" cy="144000"/>
          </a:xfrm>
          <a:prstGeom prst="rect">
            <a:avLst/>
          </a:prstGeom>
          <a:solidFill>
            <a:srgbClr val="7AB8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Stern mit 5 Zacken 16"/>
          <p:cNvSpPr/>
          <p:nvPr/>
        </p:nvSpPr>
        <p:spPr bwMode="auto">
          <a:xfrm>
            <a:off x="5786280" y="2542044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009432" y="1916832"/>
            <a:ext cx="2016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Entscheidung </a:t>
            </a:r>
            <a:r>
              <a:rPr lang="de-AT" sz="1000" dirty="0" err="1">
                <a:solidFill>
                  <a:srgbClr val="000000"/>
                </a:solidFill>
                <a:ea typeface="MS PGothic" pitchFamily="34" charset="-128"/>
              </a:rPr>
              <a:t>Interreg</a:t>
            </a:r>
            <a:endParaRPr lang="de-AT" sz="10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009432" y="2720891"/>
            <a:ext cx="2016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Entscheidung TWF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4577384" y="2148096"/>
            <a:ext cx="2952328" cy="24622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0" h="0"/>
          </a:sp3d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Aufbau Kontakte zu Konsortien/</a:t>
            </a:r>
            <a:r>
              <a:rPr lang="de-AT" sz="1000" dirty="0" err="1">
                <a:solidFill>
                  <a:srgbClr val="000000"/>
                </a:solidFill>
                <a:ea typeface="MS PGothic" pitchFamily="34" charset="-128"/>
              </a:rPr>
              <a:t>Horizon</a:t>
            </a: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 2020</a:t>
            </a:r>
          </a:p>
        </p:txBody>
      </p:sp>
      <p:sp>
        <p:nvSpPr>
          <p:cNvPr id="22" name="Richtungspfeil 21"/>
          <p:cNvSpPr/>
          <p:nvPr/>
        </p:nvSpPr>
        <p:spPr bwMode="auto">
          <a:xfrm>
            <a:off x="6953648" y="2614052"/>
            <a:ext cx="1512168" cy="360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23" name="Richtungspfeil 22"/>
          <p:cNvSpPr/>
          <p:nvPr/>
        </p:nvSpPr>
        <p:spPr bwMode="auto">
          <a:xfrm>
            <a:off x="6732240" y="3622164"/>
            <a:ext cx="1512168" cy="360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26" name="Flussdiagramm: Verzweigung 25"/>
          <p:cNvSpPr/>
          <p:nvPr/>
        </p:nvSpPr>
        <p:spPr bwMode="auto">
          <a:xfrm>
            <a:off x="8316416" y="3717032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Richtungspfeil 26"/>
          <p:cNvSpPr/>
          <p:nvPr/>
        </p:nvSpPr>
        <p:spPr bwMode="auto">
          <a:xfrm>
            <a:off x="4505376" y="2996952"/>
            <a:ext cx="3240360" cy="216000"/>
          </a:xfrm>
          <a:prstGeom prst="homePlate">
            <a:avLst/>
          </a:prstGeom>
          <a:solidFill>
            <a:schemeClr val="bg1">
              <a:lumMod val="50000"/>
              <a:alpha val="63922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4577384" y="2990114"/>
            <a:ext cx="2952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Aufbau Kontakte zu Konsortien/</a:t>
            </a:r>
            <a:r>
              <a:rPr lang="de-AT" sz="1000" dirty="0" err="1">
                <a:solidFill>
                  <a:srgbClr val="000000"/>
                </a:solidFill>
                <a:ea typeface="MS PGothic" pitchFamily="34" charset="-128"/>
              </a:rPr>
              <a:t>Horizon</a:t>
            </a: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 2020</a:t>
            </a:r>
          </a:p>
        </p:txBody>
      </p:sp>
      <p:sp>
        <p:nvSpPr>
          <p:cNvPr id="30" name="Rechteck 29"/>
          <p:cNvSpPr/>
          <p:nvPr/>
        </p:nvSpPr>
        <p:spPr>
          <a:xfrm>
            <a:off x="4073328" y="3501008"/>
            <a:ext cx="144000" cy="144000"/>
          </a:xfrm>
          <a:prstGeom prst="rect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4073328" y="2843427"/>
            <a:ext cx="144000" cy="144000"/>
          </a:xfrm>
          <a:prstGeom prst="rect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ichtungspfeil 24"/>
          <p:cNvSpPr/>
          <p:nvPr/>
        </p:nvSpPr>
        <p:spPr bwMode="auto">
          <a:xfrm>
            <a:off x="4499992" y="4005088"/>
            <a:ext cx="3240360" cy="216000"/>
          </a:xfrm>
          <a:prstGeom prst="homePlate">
            <a:avLst/>
          </a:prstGeom>
          <a:solidFill>
            <a:schemeClr val="bg1">
              <a:lumMod val="50000"/>
              <a:alpha val="63922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4572000" y="3997444"/>
            <a:ext cx="2952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Aufbau Kontakte zu Konsortien/</a:t>
            </a:r>
            <a:r>
              <a:rPr lang="de-AT" sz="1000" dirty="0" err="1">
                <a:solidFill>
                  <a:srgbClr val="000000"/>
                </a:solidFill>
                <a:ea typeface="MS PGothic" pitchFamily="34" charset="-128"/>
              </a:rPr>
              <a:t>Horizon</a:t>
            </a: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 2020</a:t>
            </a:r>
          </a:p>
        </p:txBody>
      </p:sp>
    </p:spTree>
    <p:extLst>
      <p:ext uri="{BB962C8B-B14F-4D97-AF65-F5344CB8AC3E}">
        <p14:creationId xmlns="" xmlns:p14="http://schemas.microsoft.com/office/powerpoint/2010/main" val="378732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International Sports, Culture &amp; Events Management</a:t>
            </a:r>
            <a:endParaRPr lang="de-AT" dirty="0"/>
          </a:p>
        </p:txBody>
      </p:sp>
      <p:sp>
        <p:nvSpPr>
          <p:cNvPr id="13" name="Inhaltsplatzhalter 3"/>
          <p:cNvSpPr txBox="1">
            <a:spLocks/>
          </p:cNvSpPr>
          <p:nvPr/>
        </p:nvSpPr>
        <p:spPr>
          <a:xfrm>
            <a:off x="323528" y="4941168"/>
            <a:ext cx="8064896" cy="1152128"/>
          </a:xfrm>
          <a:prstGeom prst="rect">
            <a:avLst/>
          </a:prstGeom>
        </p:spPr>
        <p:txBody>
          <a:bodyPr/>
          <a:lstStyle/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de-AT" sz="1200" b="1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Anmerkungen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2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Drittmittelquellen kaum in gängigen F&amp;E-Förderprogrammen zu identifizieren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2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Empfehlung I: fundierte „Wettbewerbsanalyse“ mit Frage „Wie finanzieren Forschungseinrichtungen in </a:t>
            </a:r>
            <a:r>
              <a:rPr lang="de-AT" sz="1200" kern="0" dirty="0" smtClean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Sports, Culture </a:t>
            </a:r>
            <a:r>
              <a:rPr lang="de-AT" sz="12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und Events ihre F&amp;E-Aktivitäten?“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2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Empfehlung II: Aufbau eines persönlichen Kontaktnetzwerks zu relevanten Entscheidungsträgern regional/national/ev. international</a:t>
            </a:r>
          </a:p>
        </p:txBody>
      </p:sp>
      <p:graphicFrame>
        <p:nvGraphicFramePr>
          <p:cNvPr id="14" name="Inhaltsplatzhalter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78015537"/>
              </p:ext>
            </p:extLst>
          </p:nvPr>
        </p:nvGraphicFramePr>
        <p:xfrm>
          <a:off x="390152" y="1230992"/>
          <a:ext cx="8142288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8236"/>
                <a:gridCol w="864096"/>
                <a:gridCol w="720080"/>
                <a:gridCol w="608732"/>
                <a:gridCol w="1017786"/>
                <a:gridCol w="1017786"/>
                <a:gridCol w="1017786"/>
                <a:gridCol w="1017786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Projekt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Dritt-mittel-quelle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Projekt-volumen</a:t>
                      </a:r>
                    </a:p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k€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Status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Nächste Schritte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  <a:tr h="259546"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Q3/15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Q4/15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Q1/16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Q2/16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/>
                        <a:t>Multikulturelle Sportteams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Sportclubs,</a:t>
                      </a:r>
                      <a:r>
                        <a:rPr lang="de-AT" sz="1200" baseline="0" dirty="0" smtClean="0">
                          <a:latin typeface="+mn-lt"/>
                        </a:rPr>
                        <a:t> Landes-</a:t>
                      </a:r>
                      <a:r>
                        <a:rPr lang="de-AT" sz="1200" baseline="0" dirty="0" err="1" smtClean="0">
                          <a:latin typeface="+mn-lt"/>
                        </a:rPr>
                        <a:t>sportdirek</a:t>
                      </a:r>
                      <a:r>
                        <a:rPr lang="de-AT" sz="1200" baseline="0" dirty="0" smtClean="0">
                          <a:latin typeface="+mn-lt"/>
                        </a:rPr>
                        <a:t>-</a:t>
                      </a:r>
                      <a:r>
                        <a:rPr lang="de-AT" sz="1200" baseline="0" dirty="0" err="1" smtClean="0">
                          <a:latin typeface="+mn-lt"/>
                        </a:rPr>
                        <a:t>tionen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10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Konfliktbewältigung</a:t>
                      </a:r>
                      <a:r>
                        <a:rPr lang="de-AT" sz="1200" baseline="0" dirty="0" smtClean="0">
                          <a:latin typeface="+mn-lt"/>
                        </a:rPr>
                        <a:t> durch Sport/Flüchtlinge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Berghof </a:t>
                      </a:r>
                      <a:r>
                        <a:rPr lang="de-AT" sz="1200" dirty="0" err="1" smtClean="0">
                          <a:latin typeface="+mn-lt"/>
                        </a:rPr>
                        <a:t>Foundation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15-25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Sport</a:t>
                      </a:r>
                      <a:r>
                        <a:rPr lang="de-AT" sz="1200" baseline="0" dirty="0" smtClean="0">
                          <a:latin typeface="+mn-lt"/>
                        </a:rPr>
                        <a:t>aktivität im Kindes- und Jugendalter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err="1" smtClean="0">
                          <a:latin typeface="+mn-lt"/>
                        </a:rPr>
                        <a:t>Öff</a:t>
                      </a:r>
                      <a:r>
                        <a:rPr lang="de-AT" sz="1200" dirty="0" smtClean="0">
                          <a:latin typeface="+mn-lt"/>
                        </a:rPr>
                        <a:t>. </a:t>
                      </a:r>
                      <a:r>
                        <a:rPr lang="de-AT" sz="1200" dirty="0" err="1" smtClean="0">
                          <a:latin typeface="+mn-lt"/>
                        </a:rPr>
                        <a:t>Insti-tutionen</a:t>
                      </a:r>
                      <a:r>
                        <a:rPr lang="de-AT" sz="1200" dirty="0" smtClean="0">
                          <a:latin typeface="+mn-lt"/>
                        </a:rPr>
                        <a:t>/ Land T.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A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de-A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Integrierte</a:t>
                      </a:r>
                      <a:r>
                        <a:rPr lang="de-AT" sz="1200" baseline="0" dirty="0" smtClean="0">
                          <a:latin typeface="+mn-lt"/>
                        </a:rPr>
                        <a:t> Sport- und Energieentwicklungsplanung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Land T/ </a:t>
                      </a:r>
                      <a:r>
                        <a:rPr lang="de-AT" sz="1200" dirty="0" err="1" smtClean="0">
                          <a:latin typeface="+mn-lt"/>
                        </a:rPr>
                        <a:t>Sportdir</a:t>
                      </a:r>
                      <a:r>
                        <a:rPr lang="de-AT" sz="1200" dirty="0" smtClean="0">
                          <a:latin typeface="+mn-lt"/>
                        </a:rPr>
                        <a:t>.?</a:t>
                      </a:r>
                      <a:r>
                        <a:rPr lang="de-AT" sz="1200" baseline="0" dirty="0" smtClean="0">
                          <a:latin typeface="+mn-lt"/>
                        </a:rPr>
                        <a:t> KLIEN?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A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endParaRPr lang="de-A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Festival</a:t>
                      </a:r>
                      <a:r>
                        <a:rPr lang="de-AT" sz="1200" baseline="0" dirty="0" smtClean="0">
                          <a:latin typeface="+mn-lt"/>
                        </a:rPr>
                        <a:t> Studies / Kultur – Region – International.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??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AT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??</a:t>
                      </a:r>
                      <a:endParaRPr lang="de-AT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hteck 14"/>
          <p:cNvSpPr/>
          <p:nvPr/>
        </p:nvSpPr>
        <p:spPr>
          <a:xfrm>
            <a:off x="4071210" y="2104879"/>
            <a:ext cx="144000" cy="144000"/>
          </a:xfrm>
          <a:prstGeom prst="rect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ichtungspfeil 15"/>
          <p:cNvSpPr/>
          <p:nvPr/>
        </p:nvSpPr>
        <p:spPr bwMode="auto">
          <a:xfrm>
            <a:off x="4500636" y="1807500"/>
            <a:ext cx="1806039" cy="756000"/>
          </a:xfrm>
          <a:prstGeom prst="homePlate">
            <a:avLst/>
          </a:prstGeom>
          <a:solidFill>
            <a:schemeClr val="bg1">
              <a:lumMod val="50000"/>
              <a:alpha val="63922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ＭＳ Ｐゴシック" pitchFamily="52" charset="-128"/>
              </a:rPr>
              <a:t>Wettbewerbsanalyse, Projektkonzept, erste Kontaktgespräche </a:t>
            </a:r>
          </a:p>
        </p:txBody>
      </p:sp>
      <p:sp>
        <p:nvSpPr>
          <p:cNvPr id="17" name="Rechteck 16"/>
          <p:cNvSpPr/>
          <p:nvPr/>
        </p:nvSpPr>
        <p:spPr>
          <a:xfrm>
            <a:off x="4071210" y="2780928"/>
            <a:ext cx="144000" cy="144000"/>
          </a:xfrm>
          <a:prstGeom prst="rect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Flussdiagramm: Verzweigung 17"/>
          <p:cNvSpPr/>
          <p:nvPr/>
        </p:nvSpPr>
        <p:spPr bwMode="auto">
          <a:xfrm>
            <a:off x="6588868" y="2744266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ichtungspfeil 18"/>
          <p:cNvSpPr/>
          <p:nvPr/>
        </p:nvSpPr>
        <p:spPr bwMode="auto">
          <a:xfrm>
            <a:off x="4676492" y="2636266"/>
            <a:ext cx="1803044" cy="396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ＭＳ Ｐゴシック" pitchFamily="52" charset="-128"/>
              </a:rPr>
              <a:t>Themen Call 2016? Antrag wenn passend</a:t>
            </a:r>
          </a:p>
        </p:txBody>
      </p:sp>
      <p:sp>
        <p:nvSpPr>
          <p:cNvPr id="20" name="Stern mit 5 Zacken 19"/>
          <p:cNvSpPr/>
          <p:nvPr/>
        </p:nvSpPr>
        <p:spPr bwMode="auto">
          <a:xfrm>
            <a:off x="7596980" y="2716935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4071210" y="3312993"/>
            <a:ext cx="144000" cy="144000"/>
          </a:xfrm>
          <a:prstGeom prst="rect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Richtungspfeil 21"/>
          <p:cNvSpPr/>
          <p:nvPr/>
        </p:nvSpPr>
        <p:spPr bwMode="auto">
          <a:xfrm>
            <a:off x="4504127" y="3075893"/>
            <a:ext cx="1806039" cy="612904"/>
          </a:xfrm>
          <a:prstGeom prst="homePlate">
            <a:avLst/>
          </a:prstGeom>
          <a:solidFill>
            <a:schemeClr val="bg1">
              <a:lumMod val="50000"/>
              <a:alpha val="63922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ＭＳ Ｐゴシック" pitchFamily="52" charset="-128"/>
              </a:rPr>
              <a:t>Analyse </a:t>
            </a:r>
            <a:r>
              <a:rPr lang="de-AT" sz="1000" dirty="0" err="1">
                <a:solidFill>
                  <a:srgbClr val="000000"/>
                </a:solidFill>
                <a:ea typeface="ＭＳ Ｐゴシック" pitchFamily="52" charset="-128"/>
              </a:rPr>
              <a:t>bish</a:t>
            </a:r>
            <a:r>
              <a:rPr lang="de-AT" sz="1000" dirty="0">
                <a:solidFill>
                  <a:srgbClr val="000000"/>
                </a:solidFill>
                <a:ea typeface="ＭＳ Ｐゴシック" pitchFamily="52" charset="-128"/>
              </a:rPr>
              <a:t>. Studien, Kontaktgespräche mit </a:t>
            </a:r>
            <a:r>
              <a:rPr lang="de-AT" sz="1000" dirty="0" err="1">
                <a:solidFill>
                  <a:srgbClr val="000000"/>
                </a:solidFill>
                <a:ea typeface="ＭＳ Ｐゴシック" pitchFamily="52" charset="-128"/>
              </a:rPr>
              <a:t>pot</a:t>
            </a:r>
            <a:r>
              <a:rPr lang="de-AT" sz="1000" dirty="0">
                <a:solidFill>
                  <a:srgbClr val="000000"/>
                </a:solidFill>
                <a:ea typeface="ＭＳ Ｐゴシック" pitchFamily="52" charset="-128"/>
              </a:rPr>
              <a:t>. Auftraggebern</a:t>
            </a:r>
          </a:p>
        </p:txBody>
      </p:sp>
      <p:sp>
        <p:nvSpPr>
          <p:cNvPr id="23" name="Rechteck 22"/>
          <p:cNvSpPr/>
          <p:nvPr/>
        </p:nvSpPr>
        <p:spPr>
          <a:xfrm>
            <a:off x="4071210" y="3933056"/>
            <a:ext cx="144000" cy="144000"/>
          </a:xfrm>
          <a:prstGeom prst="rect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ichtungspfeil 23"/>
          <p:cNvSpPr/>
          <p:nvPr/>
        </p:nvSpPr>
        <p:spPr bwMode="auto">
          <a:xfrm>
            <a:off x="4507327" y="3742385"/>
            <a:ext cx="1806039" cy="576000"/>
          </a:xfrm>
          <a:prstGeom prst="homePlate">
            <a:avLst/>
          </a:prstGeom>
          <a:solidFill>
            <a:schemeClr val="bg1">
              <a:lumMod val="50000"/>
              <a:alpha val="63922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ＭＳ Ｐゴシック" pitchFamily="52" charset="-128"/>
              </a:rPr>
              <a:t>Projektkonzeption, Interessensklärung </a:t>
            </a:r>
            <a:r>
              <a:rPr lang="de-AT" sz="1000" dirty="0" err="1">
                <a:solidFill>
                  <a:srgbClr val="000000"/>
                </a:solidFill>
                <a:ea typeface="ＭＳ Ｐゴシック" pitchFamily="52" charset="-128"/>
              </a:rPr>
              <a:t>pot</a:t>
            </a:r>
            <a:r>
              <a:rPr lang="de-AT" sz="1000" dirty="0">
                <a:solidFill>
                  <a:srgbClr val="000000"/>
                </a:solidFill>
                <a:ea typeface="ＭＳ Ｐゴシック" pitchFamily="52" charset="-128"/>
              </a:rPr>
              <a:t>. Auftraggeber</a:t>
            </a:r>
          </a:p>
        </p:txBody>
      </p:sp>
      <p:sp>
        <p:nvSpPr>
          <p:cNvPr id="25" name="Rechteck 24"/>
          <p:cNvSpPr/>
          <p:nvPr/>
        </p:nvSpPr>
        <p:spPr>
          <a:xfrm>
            <a:off x="4077919" y="4527798"/>
            <a:ext cx="144000" cy="144000"/>
          </a:xfrm>
          <a:prstGeom prst="rect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ichtungspfeil 25"/>
          <p:cNvSpPr/>
          <p:nvPr/>
        </p:nvSpPr>
        <p:spPr bwMode="auto">
          <a:xfrm>
            <a:off x="4510431" y="4362528"/>
            <a:ext cx="1806039" cy="396000"/>
          </a:xfrm>
          <a:prstGeom prst="homePlate">
            <a:avLst/>
          </a:prstGeom>
          <a:solidFill>
            <a:schemeClr val="bg1">
              <a:lumMod val="50000"/>
              <a:alpha val="63922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ＭＳ Ｐゴシック" pitchFamily="52" charset="-128"/>
              </a:rPr>
              <a:t>Literaturrecherche u. Projektkonzeption</a:t>
            </a:r>
          </a:p>
        </p:txBody>
      </p:sp>
    </p:spTree>
    <p:extLst>
      <p:ext uri="{BB962C8B-B14F-4D97-AF65-F5344CB8AC3E}">
        <p14:creationId xmlns="" xmlns:p14="http://schemas.microsoft.com/office/powerpoint/2010/main" val="16027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Smart </a:t>
            </a:r>
            <a:r>
              <a:rPr lang="de-AT" dirty="0" err="1" smtClean="0"/>
              <a:t>Energies</a:t>
            </a:r>
            <a:endParaRPr lang="de-AT" dirty="0" smtClean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05640644"/>
              </p:ext>
            </p:extLst>
          </p:nvPr>
        </p:nvGraphicFramePr>
        <p:xfrm>
          <a:off x="390152" y="908720"/>
          <a:ext cx="8142288" cy="4501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8236"/>
                <a:gridCol w="792088"/>
                <a:gridCol w="792088"/>
                <a:gridCol w="720080"/>
                <a:gridCol w="906438"/>
                <a:gridCol w="1017786"/>
                <a:gridCol w="1017786"/>
                <a:gridCol w="101778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Projekt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Dritt-mittel-quelle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Projekt-volumen</a:t>
                      </a:r>
                    </a:p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k€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Status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Nächste Schritte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Q3/15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Q4/15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Q1/16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Q2/16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/>
                        <a:t>PV in Höhenlagen</a:t>
                      </a:r>
                      <a:r>
                        <a:rPr lang="de-DE" sz="1200" baseline="0" dirty="0" smtClean="0"/>
                        <a:t> der Alpen</a:t>
                      </a:r>
                      <a:endParaRPr lang="de-DE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TWF; ev. KLIEN f. Folge-</a:t>
                      </a:r>
                      <a:r>
                        <a:rPr lang="de-AT" sz="1200" dirty="0" err="1" smtClean="0">
                          <a:latin typeface="+mn-lt"/>
                        </a:rPr>
                        <a:t>projekt</a:t>
                      </a:r>
                      <a:endParaRPr lang="de-AT" sz="12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baseline="0" dirty="0" smtClean="0">
                          <a:latin typeface="+mn-lt"/>
                        </a:rPr>
                        <a:t>10 </a:t>
                      </a:r>
                      <a:r>
                        <a:rPr lang="de-AT" sz="1000" baseline="0" dirty="0" smtClean="0">
                          <a:latin typeface="+mn-lt"/>
                        </a:rPr>
                        <a:t>(aktuelles Projekt)</a:t>
                      </a:r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  <a:tr h="285472">
                <a:tc>
                  <a:txBody>
                    <a:bodyPr/>
                    <a:lstStyle/>
                    <a:p>
                      <a:r>
                        <a:rPr lang="de-AT" sz="1200" dirty="0" err="1" smtClean="0">
                          <a:latin typeface="+mn-lt"/>
                        </a:rPr>
                        <a:t>Rechtshistor</a:t>
                      </a:r>
                      <a:r>
                        <a:rPr lang="de-AT" sz="1200" dirty="0" smtClean="0">
                          <a:latin typeface="+mn-lt"/>
                        </a:rPr>
                        <a:t>. Analyse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TWF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baseline="0" dirty="0" smtClean="0">
                          <a:latin typeface="+mn-lt"/>
                        </a:rPr>
                        <a:t>17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</a:tr>
              <a:tr h="346680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Beheizung v. Kirchengebäuden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Auftrag/ FFG </a:t>
                      </a:r>
                      <a:r>
                        <a:rPr lang="de-AT" sz="1200" dirty="0" err="1" smtClean="0">
                          <a:latin typeface="+mn-lt"/>
                        </a:rPr>
                        <a:t>Innov</a:t>
                      </a:r>
                      <a:r>
                        <a:rPr lang="de-AT" sz="1200" smtClean="0">
                          <a:latin typeface="+mn-lt"/>
                        </a:rPr>
                        <a:t>.-scheck 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  <a:p>
                      <a:pPr algn="ctr"/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  <a:tr h="387464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Animationsmodelle</a:t>
                      </a:r>
                      <a:r>
                        <a:rPr lang="de-AT" sz="1200" baseline="0" dirty="0" smtClean="0">
                          <a:latin typeface="+mn-lt"/>
                        </a:rPr>
                        <a:t> f. EVUs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Auftrag</a:t>
                      </a:r>
                      <a:r>
                        <a:rPr lang="de-AT" sz="1200" baseline="0" dirty="0" smtClean="0">
                          <a:latin typeface="+mn-lt"/>
                        </a:rPr>
                        <a:t> 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aseline="0" dirty="0" smtClean="0">
                          <a:latin typeface="+mn-lt"/>
                        </a:rPr>
                        <a:t>10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Schwimmende PV auf Speicherseen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FFG/ KLIEN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baseline="0" dirty="0" smtClean="0">
                          <a:latin typeface="+mn-lt"/>
                        </a:rPr>
                        <a:t>&gt; 100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Neue Energien im Gebirge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FFG/COMET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5 - 50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(FH-)</a:t>
                      </a:r>
                      <a:r>
                        <a:rPr lang="de-AT" sz="1200" dirty="0" err="1" smtClean="0">
                          <a:latin typeface="+mn-lt"/>
                        </a:rPr>
                        <a:t>SmartFlower</a:t>
                      </a:r>
                      <a:r>
                        <a:rPr lang="de-AT" sz="1200" dirty="0" smtClean="0">
                          <a:latin typeface="+mn-lt"/>
                        </a:rPr>
                        <a:t> Pop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Stadt Kufstein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aseline="0" dirty="0" smtClean="0">
                          <a:latin typeface="+mn-lt"/>
                        </a:rPr>
                        <a:t>15</a:t>
                      </a:r>
                      <a:endParaRPr lang="de-AT" sz="1200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12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Inhaltsplatzhalter 3"/>
          <p:cNvSpPr txBox="1">
            <a:spLocks/>
          </p:cNvSpPr>
          <p:nvPr/>
        </p:nvSpPr>
        <p:spPr>
          <a:xfrm>
            <a:off x="323528" y="4941168"/>
            <a:ext cx="4896544" cy="3960440"/>
          </a:xfrm>
          <a:prstGeom prst="rect">
            <a:avLst/>
          </a:prstGeom>
        </p:spPr>
        <p:txBody>
          <a:bodyPr/>
          <a:lstStyle/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defRPr/>
            </a:pPr>
            <a:endParaRPr lang="de-AT" sz="1200" kern="0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131281" y="1986200"/>
            <a:ext cx="144000" cy="144000"/>
          </a:xfrm>
          <a:prstGeom prst="rect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ichtungspfeil 14"/>
          <p:cNvSpPr/>
          <p:nvPr/>
        </p:nvSpPr>
        <p:spPr bwMode="auto">
          <a:xfrm>
            <a:off x="4637983" y="1898202"/>
            <a:ext cx="1908000" cy="288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16" name="Flussdiagramm: Verzweigung 15"/>
          <p:cNvSpPr/>
          <p:nvPr/>
        </p:nvSpPr>
        <p:spPr bwMode="auto">
          <a:xfrm>
            <a:off x="5934129" y="2194587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572644" y="1928098"/>
            <a:ext cx="2016224" cy="360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h="0"/>
          </a:sp3d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Koop. Projekt mit Unternehmen</a:t>
            </a:r>
          </a:p>
        </p:txBody>
      </p:sp>
      <p:sp>
        <p:nvSpPr>
          <p:cNvPr id="18" name="Stern mit 5 Zacken 17"/>
          <p:cNvSpPr/>
          <p:nvPr/>
        </p:nvSpPr>
        <p:spPr bwMode="auto">
          <a:xfrm>
            <a:off x="7158265" y="1950201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4131281" y="2547812"/>
            <a:ext cx="144000" cy="144000"/>
          </a:xfrm>
          <a:prstGeom prst="rect">
            <a:avLst/>
          </a:prstGeom>
          <a:solidFill>
            <a:srgbClr val="7AB8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Stern mit 5 Zacken 19"/>
          <p:cNvSpPr/>
          <p:nvPr/>
        </p:nvSpPr>
        <p:spPr bwMode="auto">
          <a:xfrm>
            <a:off x="6084836" y="2497539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ichtungspfeil 23"/>
          <p:cNvSpPr/>
          <p:nvPr/>
        </p:nvSpPr>
        <p:spPr bwMode="auto">
          <a:xfrm>
            <a:off x="4591693" y="3673017"/>
            <a:ext cx="1194227" cy="288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4529949" y="3696300"/>
            <a:ext cx="792088" cy="24622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h="0"/>
          </a:sp3d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Akquise</a:t>
            </a:r>
          </a:p>
        </p:txBody>
      </p:sp>
      <p:sp>
        <p:nvSpPr>
          <p:cNvPr id="26" name="Stern mit 5 Zacken 25"/>
          <p:cNvSpPr/>
          <p:nvPr/>
        </p:nvSpPr>
        <p:spPr bwMode="auto">
          <a:xfrm>
            <a:off x="5796804" y="3705895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131281" y="3725489"/>
            <a:ext cx="144000" cy="144000"/>
          </a:xfrm>
          <a:prstGeom prst="rect">
            <a:avLst/>
          </a:prstGeom>
          <a:solidFill>
            <a:srgbClr val="FFC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4131281" y="4157642"/>
            <a:ext cx="144000" cy="144000"/>
          </a:xfrm>
          <a:prstGeom prst="rect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Richtungspfeil 29"/>
          <p:cNvSpPr/>
          <p:nvPr/>
        </p:nvSpPr>
        <p:spPr bwMode="auto">
          <a:xfrm>
            <a:off x="4862393" y="4121087"/>
            <a:ext cx="1863824" cy="288000"/>
          </a:xfrm>
          <a:prstGeom prst="homePlate">
            <a:avLst/>
          </a:prstGeom>
          <a:solidFill>
            <a:schemeClr val="bg1">
              <a:lumMod val="50000"/>
              <a:alpha val="6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31" name="Flussdiagramm: Verzweigung 30"/>
          <p:cNvSpPr/>
          <p:nvPr/>
        </p:nvSpPr>
        <p:spPr bwMode="auto">
          <a:xfrm>
            <a:off x="6798225" y="4173269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Stern mit 5 Zacken 32"/>
          <p:cNvSpPr/>
          <p:nvPr/>
        </p:nvSpPr>
        <p:spPr bwMode="auto">
          <a:xfrm>
            <a:off x="8173044" y="4149080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4131281" y="4653152"/>
            <a:ext cx="144000" cy="144000"/>
          </a:xfrm>
          <a:prstGeom prst="rect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Richtungspfeil 34"/>
          <p:cNvSpPr/>
          <p:nvPr/>
        </p:nvSpPr>
        <p:spPr bwMode="auto">
          <a:xfrm>
            <a:off x="4854009" y="4581128"/>
            <a:ext cx="1863824" cy="288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4856" y="4590459"/>
            <a:ext cx="2034216" cy="24622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h="0"/>
          </a:sp3d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z="1000" dirty="0" smtClean="0">
                <a:solidFill>
                  <a:srgbClr val="000000"/>
                </a:solidFill>
                <a:ea typeface="MS PGothic" pitchFamily="34" charset="-128"/>
              </a:rPr>
              <a:t>Zusammen mit Mount</a:t>
            </a: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++ (</a:t>
            </a:r>
            <a:r>
              <a:rPr lang="de-AT" sz="1000" dirty="0" err="1">
                <a:solidFill>
                  <a:srgbClr val="000000"/>
                </a:solidFill>
                <a:ea typeface="MS PGothic" pitchFamily="34" charset="-128"/>
              </a:rPr>
              <a:t>alpS</a:t>
            </a: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)</a:t>
            </a:r>
          </a:p>
        </p:txBody>
      </p:sp>
      <p:sp>
        <p:nvSpPr>
          <p:cNvPr id="37" name="Stern mit 5 Zacken 36"/>
          <p:cNvSpPr/>
          <p:nvPr/>
        </p:nvSpPr>
        <p:spPr bwMode="auto">
          <a:xfrm>
            <a:off x="4700662" y="5054987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4934806" y="5054987"/>
            <a:ext cx="3050025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h="0"/>
          </a:sp3d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Entscheidung Stadt </a:t>
            </a:r>
            <a:r>
              <a:rPr lang="de-AT" sz="1000" dirty="0" smtClean="0">
                <a:solidFill>
                  <a:srgbClr val="000000"/>
                </a:solidFill>
                <a:ea typeface="MS PGothic" pitchFamily="34" charset="-128"/>
              </a:rPr>
              <a:t>und Stadtwerke Kufstein offen</a:t>
            </a:r>
            <a:endParaRPr lang="de-AT" sz="10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4131281" y="5100640"/>
            <a:ext cx="144000" cy="144000"/>
          </a:xfrm>
          <a:prstGeom prst="rect">
            <a:avLst/>
          </a:prstGeom>
          <a:solidFill>
            <a:srgbClr val="7AB8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Inhaltsplatzhalter 2"/>
          <p:cNvSpPr txBox="1">
            <a:spLocks/>
          </p:cNvSpPr>
          <p:nvPr/>
        </p:nvSpPr>
        <p:spPr bwMode="auto">
          <a:xfrm>
            <a:off x="317500" y="5395465"/>
            <a:ext cx="8142288" cy="91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de-AT" sz="1100" b="1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Anmerkungen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1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Ziel: Erhöhung der Drittmittel auf € 50.000 - € </a:t>
            </a:r>
            <a:r>
              <a:rPr lang="de-AT" sz="1100" kern="0" dirty="0" smtClean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100.000 </a:t>
            </a:r>
            <a:r>
              <a:rPr lang="de-AT" sz="11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(mittel- bis langfristig)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1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Nutzung von </a:t>
            </a:r>
            <a:r>
              <a:rPr lang="de-AT" sz="1100" kern="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Feasibility</a:t>
            </a:r>
            <a:r>
              <a:rPr lang="de-AT" sz="11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 Studies, um Auftragsforschung zu stärken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1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Nutzung der Förderungen des Landes Tirol (TWF, Kooperationsforschung)</a:t>
            </a:r>
          </a:p>
        </p:txBody>
      </p:sp>
      <p:sp>
        <p:nvSpPr>
          <p:cNvPr id="40" name="Rechteck 39"/>
          <p:cNvSpPr/>
          <p:nvPr/>
        </p:nvSpPr>
        <p:spPr>
          <a:xfrm>
            <a:off x="4140596" y="3068960"/>
            <a:ext cx="144000" cy="144000"/>
          </a:xfrm>
          <a:prstGeom prst="rect">
            <a:avLst/>
          </a:prstGeom>
          <a:solidFill>
            <a:srgbClr val="FFC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4599625" y="3068960"/>
            <a:ext cx="1565145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h="0"/>
          </a:sp3d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z="1000" dirty="0">
                <a:solidFill>
                  <a:srgbClr val="000000"/>
                </a:solidFill>
                <a:ea typeface="MS PGothic" pitchFamily="34" charset="-128"/>
              </a:rPr>
              <a:t>Entscheidung </a:t>
            </a:r>
            <a:r>
              <a:rPr lang="de-AT" sz="1000" dirty="0" smtClean="0">
                <a:solidFill>
                  <a:srgbClr val="000000"/>
                </a:solidFill>
                <a:ea typeface="MS PGothic" pitchFamily="34" charset="-128"/>
              </a:rPr>
              <a:t>Partner?</a:t>
            </a:r>
            <a:endParaRPr lang="de-AT" sz="10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7" name="Stern mit 5 Zacken 26"/>
          <p:cNvSpPr/>
          <p:nvPr/>
        </p:nvSpPr>
        <p:spPr bwMode="auto">
          <a:xfrm>
            <a:off x="6012828" y="3060438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005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eck 25"/>
          <p:cNvSpPr/>
          <p:nvPr/>
        </p:nvSpPr>
        <p:spPr>
          <a:xfrm>
            <a:off x="4096605" y="2105937"/>
            <a:ext cx="144000" cy="144000"/>
          </a:xfrm>
          <a:prstGeom prst="rect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Smart Products &amp; </a:t>
            </a:r>
            <a:r>
              <a:rPr lang="de-AT" dirty="0" err="1" smtClean="0"/>
              <a:t>Processes</a:t>
            </a:r>
            <a:endParaRPr lang="de-AT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36394246"/>
              </p:ext>
            </p:extLst>
          </p:nvPr>
        </p:nvGraphicFramePr>
        <p:xfrm>
          <a:off x="390152" y="1214438"/>
          <a:ext cx="8142288" cy="257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8236"/>
                <a:gridCol w="864096"/>
                <a:gridCol w="720080"/>
                <a:gridCol w="648072"/>
                <a:gridCol w="978446"/>
                <a:gridCol w="1017786"/>
                <a:gridCol w="1017786"/>
                <a:gridCol w="101778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Projekt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Dritt-mittel-quelle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Projekt-volumen</a:t>
                      </a:r>
                    </a:p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k€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Status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Nächste Schritte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Q3/15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Q4/15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Q1/16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Q2/16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/>
                        <a:t>Einsatz RFID in der Logistik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err="1" smtClean="0">
                          <a:latin typeface="+mn-lt"/>
                        </a:rPr>
                        <a:t>Interreg</a:t>
                      </a:r>
                      <a:r>
                        <a:rPr lang="de-AT" sz="1200" baseline="0" dirty="0" smtClean="0">
                          <a:latin typeface="+mn-lt"/>
                        </a:rPr>
                        <a:t> / TWF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  <a:endParaRPr lang="de-AT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/>
                        <a:t>Lean Management ERP / MES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TWF / FFG,</a:t>
                      </a:r>
                      <a:r>
                        <a:rPr lang="de-AT" sz="1200" baseline="0" dirty="0" smtClean="0">
                          <a:latin typeface="+mn-lt"/>
                        </a:rPr>
                        <a:t> Land Tirol</a:t>
                      </a:r>
                      <a:r>
                        <a:rPr lang="de-AT" sz="1200" dirty="0" smtClean="0">
                          <a:latin typeface="+mn-lt"/>
                        </a:rPr>
                        <a:t> (Koop. mit </a:t>
                      </a:r>
                      <a:r>
                        <a:rPr lang="de-AT" sz="1200" dirty="0" smtClean="0">
                          <a:latin typeface="+mn-lt"/>
                        </a:rPr>
                        <a:t>Unter-nehmen</a:t>
                      </a:r>
                      <a:r>
                        <a:rPr lang="de-AT" sz="1200" dirty="0" smtClean="0">
                          <a:latin typeface="+mn-lt"/>
                        </a:rPr>
                        <a:t>)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  <a:endParaRPr lang="de-AT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/>
                        <a:t>Schlanke Informationsbereit-stellung / Usability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  <a:endParaRPr lang="de-AT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Inhaltsplatzhalter 3"/>
          <p:cNvSpPr txBox="1">
            <a:spLocks/>
          </p:cNvSpPr>
          <p:nvPr/>
        </p:nvSpPr>
        <p:spPr>
          <a:xfrm>
            <a:off x="323528" y="3933056"/>
            <a:ext cx="8136904" cy="1440160"/>
          </a:xfrm>
          <a:prstGeom prst="rect">
            <a:avLst/>
          </a:prstGeom>
        </p:spPr>
        <p:txBody>
          <a:bodyPr/>
          <a:lstStyle/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de-AT" sz="1200" b="1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Anmerkungen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2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Projekt zum Thema RFID/Logistik soll die Forschungsbasis im Cluster aufbauen, um in weiterer Folge gemeinsame (geförderte) Projekte mit Unternehmen durchführen zu können (FFG, Land Tirol)</a:t>
            </a:r>
          </a:p>
          <a:p>
            <a:pPr marL="177800" indent="-177800" fontAlgn="base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/>
            </a:pPr>
            <a:r>
              <a:rPr lang="de-AT" sz="1200" kern="0" dirty="0">
                <a:solidFill>
                  <a:srgbClr val="000000"/>
                </a:solidFill>
                <a:ea typeface="Tahoma" pitchFamily="34" charset="0"/>
                <a:cs typeface="Tahoma" pitchFamily="34" charset="0"/>
              </a:rPr>
              <a:t>Weiterhin auch Fokus auf Masterarbeiten</a:t>
            </a:r>
          </a:p>
        </p:txBody>
      </p:sp>
      <p:sp>
        <p:nvSpPr>
          <p:cNvPr id="15" name="Richtungspfeil 14"/>
          <p:cNvSpPr/>
          <p:nvPr/>
        </p:nvSpPr>
        <p:spPr bwMode="auto">
          <a:xfrm>
            <a:off x="4528653" y="2032855"/>
            <a:ext cx="432048" cy="288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16" name="Flussdiagramm: Verzweigung 15"/>
          <p:cNvSpPr/>
          <p:nvPr/>
        </p:nvSpPr>
        <p:spPr bwMode="auto">
          <a:xfrm>
            <a:off x="5007356" y="2060848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Stern mit 5 Zacken 16"/>
          <p:cNvSpPr/>
          <p:nvPr/>
        </p:nvSpPr>
        <p:spPr bwMode="auto">
          <a:xfrm>
            <a:off x="6688893" y="2060848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096605" y="3278293"/>
            <a:ext cx="144000" cy="144000"/>
          </a:xfrm>
          <a:prstGeom prst="rect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4096605" y="2654274"/>
            <a:ext cx="144000" cy="144000"/>
          </a:xfrm>
          <a:prstGeom prst="rect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Richtungspfeil 19"/>
          <p:cNvSpPr/>
          <p:nvPr/>
        </p:nvSpPr>
        <p:spPr bwMode="auto">
          <a:xfrm>
            <a:off x="4942039" y="2560964"/>
            <a:ext cx="1008112" cy="360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21" name="Flussdiagramm: Verzweigung 20"/>
          <p:cNvSpPr/>
          <p:nvPr/>
        </p:nvSpPr>
        <p:spPr bwMode="auto">
          <a:xfrm>
            <a:off x="5987475" y="2635612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Stern mit 5 Zacken 21"/>
          <p:cNvSpPr/>
          <p:nvPr/>
        </p:nvSpPr>
        <p:spPr bwMode="auto">
          <a:xfrm>
            <a:off x="7192949" y="2582266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Richtungspfeil 22"/>
          <p:cNvSpPr/>
          <p:nvPr/>
        </p:nvSpPr>
        <p:spPr bwMode="auto">
          <a:xfrm>
            <a:off x="5553533" y="3213000"/>
            <a:ext cx="1135360" cy="360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2400">
              <a:solidFill>
                <a:srgbClr val="000000"/>
              </a:solidFill>
              <a:latin typeface="Arial" charset="0"/>
              <a:ea typeface="ＭＳ Ｐゴシック" pitchFamily="52" charset="-128"/>
            </a:endParaRPr>
          </a:p>
        </p:txBody>
      </p:sp>
      <p:sp>
        <p:nvSpPr>
          <p:cNvPr id="24" name="Flussdiagramm: Verzweigung 23"/>
          <p:cNvSpPr/>
          <p:nvPr/>
        </p:nvSpPr>
        <p:spPr bwMode="auto">
          <a:xfrm>
            <a:off x="6760901" y="3286324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Stern mit 5 Zacken 24"/>
          <p:cNvSpPr/>
          <p:nvPr/>
        </p:nvSpPr>
        <p:spPr bwMode="auto">
          <a:xfrm>
            <a:off x="8129053" y="3213000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AT" sz="240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364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794" y="188640"/>
            <a:ext cx="7840663" cy="457200"/>
          </a:xfrm>
        </p:spPr>
        <p:txBody>
          <a:bodyPr/>
          <a:lstStyle/>
          <a:p>
            <a:r>
              <a:rPr lang="de-AT" dirty="0" smtClean="0"/>
              <a:t>Digital Services</a:t>
            </a:r>
            <a:endParaRPr lang="de-AT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0629591"/>
              </p:ext>
            </p:extLst>
          </p:nvPr>
        </p:nvGraphicFramePr>
        <p:xfrm>
          <a:off x="390152" y="908720"/>
          <a:ext cx="8142288" cy="458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228"/>
                <a:gridCol w="936104"/>
                <a:gridCol w="720080"/>
                <a:gridCol w="648072"/>
                <a:gridCol w="978446"/>
                <a:gridCol w="1017786"/>
                <a:gridCol w="1017786"/>
                <a:gridCol w="101778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Projekt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Dritt-mittel-quelle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Projekt-volumen</a:t>
                      </a:r>
                    </a:p>
                    <a:p>
                      <a:pPr algn="ctr"/>
                      <a:r>
                        <a:rPr lang="de-AT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k€</a:t>
                      </a:r>
                      <a:endParaRPr lang="de-AT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Status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Nächste Schritte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Q3/15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Q4/15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Q1/16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b="1" dirty="0" smtClean="0">
                          <a:latin typeface="+mn-lt"/>
                        </a:rPr>
                        <a:t>Q2/16</a:t>
                      </a:r>
                      <a:endParaRPr lang="de-AT" sz="1000" b="1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Digitales Büro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000" dirty="0" err="1" smtClean="0">
                          <a:latin typeface="+mn-lt"/>
                        </a:rPr>
                        <a:t>Coin</a:t>
                      </a:r>
                      <a:r>
                        <a:rPr lang="de-AT" sz="1000" dirty="0" smtClean="0">
                          <a:latin typeface="+mn-lt"/>
                        </a:rPr>
                        <a:t>/COMET (FFG)</a:t>
                      </a:r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100-200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  <a:tr h="392370">
                <a:tc>
                  <a:txBody>
                    <a:bodyPr/>
                    <a:lstStyle/>
                    <a:p>
                      <a:r>
                        <a:rPr lang="de-AT" sz="1200" dirty="0" err="1" smtClean="0">
                          <a:latin typeface="+mn-lt"/>
                        </a:rPr>
                        <a:t>Simplification</a:t>
                      </a:r>
                      <a:r>
                        <a:rPr lang="de-AT" sz="1200" dirty="0" smtClean="0">
                          <a:latin typeface="+mn-lt"/>
                        </a:rPr>
                        <a:t> </a:t>
                      </a:r>
                      <a:r>
                        <a:rPr lang="de-AT" sz="1200" dirty="0" err="1" smtClean="0">
                          <a:latin typeface="+mn-lt"/>
                        </a:rPr>
                        <a:t>of</a:t>
                      </a:r>
                      <a:r>
                        <a:rPr lang="de-AT" sz="1200" dirty="0" smtClean="0">
                          <a:latin typeface="+mn-lt"/>
                        </a:rPr>
                        <a:t> Network Management 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000" dirty="0" smtClean="0">
                          <a:latin typeface="+mn-lt"/>
                        </a:rPr>
                        <a:t>TWF (ein-gereicht)</a:t>
                      </a:r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17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err="1" smtClean="0">
                          <a:latin typeface="+mn-lt"/>
                        </a:rPr>
                        <a:t>Linked</a:t>
                      </a:r>
                      <a:r>
                        <a:rPr lang="de-AT" sz="1200" dirty="0" smtClean="0">
                          <a:latin typeface="+mn-lt"/>
                        </a:rPr>
                        <a:t> Media/Information </a:t>
                      </a:r>
                      <a:r>
                        <a:rPr lang="de-AT" sz="1200" dirty="0" err="1" smtClean="0">
                          <a:latin typeface="+mn-lt"/>
                        </a:rPr>
                        <a:t>Cloud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000" dirty="0" err="1" smtClean="0">
                          <a:latin typeface="+mn-lt"/>
                        </a:rPr>
                        <a:t>Feasibility</a:t>
                      </a:r>
                      <a:r>
                        <a:rPr lang="de-AT" sz="1000" dirty="0" smtClean="0">
                          <a:latin typeface="+mn-lt"/>
                        </a:rPr>
                        <a:t> Study (FFG)</a:t>
                      </a:r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25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E-Services/E-</a:t>
                      </a:r>
                      <a:r>
                        <a:rPr lang="de-AT" sz="1200" dirty="0" err="1" smtClean="0">
                          <a:latin typeface="+mn-lt"/>
                        </a:rPr>
                        <a:t>Government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000" dirty="0" smtClean="0">
                          <a:latin typeface="+mn-lt"/>
                        </a:rPr>
                        <a:t>TWF (ein-gereicht);</a:t>
                      </a:r>
                      <a:r>
                        <a:rPr lang="de-AT" sz="1000" baseline="0" dirty="0" smtClean="0">
                          <a:latin typeface="+mn-lt"/>
                        </a:rPr>
                        <a:t> Folge-</a:t>
                      </a:r>
                      <a:r>
                        <a:rPr lang="de-AT" sz="1000" baseline="0" dirty="0" err="1" smtClean="0">
                          <a:latin typeface="+mn-lt"/>
                        </a:rPr>
                        <a:t>projekt</a:t>
                      </a:r>
                      <a:r>
                        <a:rPr lang="de-AT" sz="1000" baseline="0" dirty="0" smtClean="0">
                          <a:latin typeface="+mn-lt"/>
                        </a:rPr>
                        <a:t>?</a:t>
                      </a:r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dirty="0" smtClean="0">
                          <a:latin typeface="+mn-lt"/>
                        </a:rPr>
                        <a:t>20 </a:t>
                      </a:r>
                      <a:r>
                        <a:rPr lang="de-AT" sz="1200" baseline="0" dirty="0" smtClean="0">
                          <a:latin typeface="+mn-lt"/>
                        </a:rPr>
                        <a:t>(TWF)</a:t>
                      </a:r>
                      <a:endParaRPr lang="de-AT" sz="1200" dirty="0" smtClean="0">
                        <a:latin typeface="+mn-lt"/>
                      </a:endParaRPr>
                    </a:p>
                    <a:p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CASPAR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000" dirty="0" smtClean="0">
                          <a:latin typeface="+mn-lt"/>
                        </a:rPr>
                        <a:t>Alpine </a:t>
                      </a:r>
                      <a:r>
                        <a:rPr lang="de-AT" sz="1000" dirty="0" smtClean="0">
                          <a:latin typeface="+mn-lt"/>
                        </a:rPr>
                        <a:t>Space (ev. 2. Call)</a:t>
                      </a:r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2400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SET ALPS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000" dirty="0" smtClean="0">
                          <a:latin typeface="+mn-lt"/>
                        </a:rPr>
                        <a:t>Alpine Space</a:t>
                      </a:r>
                    </a:p>
                    <a:p>
                      <a:r>
                        <a:rPr lang="de-AT" sz="1000" dirty="0" smtClean="0">
                          <a:latin typeface="+mn-lt"/>
                        </a:rPr>
                        <a:t>(ev. 2. Call)</a:t>
                      </a:r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2500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H@DOC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000" dirty="0" smtClean="0">
                          <a:latin typeface="+mn-lt"/>
                        </a:rPr>
                        <a:t>Alpine Space (ev. 2. Call)</a:t>
                      </a:r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1800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sz="1200" dirty="0" err="1" smtClean="0">
                          <a:latin typeface="+mn-lt"/>
                        </a:rPr>
                        <a:t>ViSIT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000" dirty="0" err="1" smtClean="0">
                          <a:latin typeface="+mn-lt"/>
                        </a:rPr>
                        <a:t>Interreg</a:t>
                      </a:r>
                      <a:r>
                        <a:rPr lang="de-AT" sz="1000" dirty="0" smtClean="0">
                          <a:latin typeface="+mn-lt"/>
                        </a:rPr>
                        <a:t> Bay-</a:t>
                      </a:r>
                      <a:r>
                        <a:rPr lang="de-AT" sz="1000" dirty="0" err="1" smtClean="0">
                          <a:latin typeface="+mn-lt"/>
                        </a:rPr>
                        <a:t>Aut</a:t>
                      </a:r>
                      <a:endParaRPr lang="de-AT" sz="1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AT" sz="1200" dirty="0" smtClean="0">
                          <a:latin typeface="+mn-lt"/>
                        </a:rPr>
                        <a:t>2400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AT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Inhaltsplatzhalter 3"/>
          <p:cNvSpPr txBox="1">
            <a:spLocks/>
          </p:cNvSpPr>
          <p:nvPr/>
        </p:nvSpPr>
        <p:spPr>
          <a:xfrm>
            <a:off x="251520" y="5589240"/>
            <a:ext cx="6264696" cy="360040"/>
          </a:xfrm>
          <a:prstGeom prst="rect">
            <a:avLst/>
          </a:prstGeom>
        </p:spPr>
        <p:txBody>
          <a:bodyPr/>
          <a:lstStyle/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Anmerkungen</a:t>
            </a: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de-AT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Generell Stärkung der Auftragsforschung</a:t>
            </a:r>
          </a:p>
        </p:txBody>
      </p:sp>
      <p:sp>
        <p:nvSpPr>
          <p:cNvPr id="14" name="Rechteck 13"/>
          <p:cNvSpPr/>
          <p:nvPr/>
        </p:nvSpPr>
        <p:spPr>
          <a:xfrm>
            <a:off x="4068588" y="3296712"/>
            <a:ext cx="144000" cy="144000"/>
          </a:xfrm>
          <a:prstGeom prst="rect">
            <a:avLst/>
          </a:prstGeom>
          <a:solidFill>
            <a:srgbClr val="7AB8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068588" y="1772816"/>
            <a:ext cx="144000" cy="144000"/>
          </a:xfrm>
          <a:prstGeom prst="rect">
            <a:avLst/>
          </a:prstGeom>
          <a:solidFill>
            <a:srgbClr val="FFC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4068588" y="2792672"/>
            <a:ext cx="144000" cy="144000"/>
          </a:xfrm>
          <a:prstGeom prst="rect">
            <a:avLst/>
          </a:prstGeom>
          <a:solidFill>
            <a:srgbClr val="FFC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Richtungspfeil 21"/>
          <p:cNvSpPr/>
          <p:nvPr/>
        </p:nvSpPr>
        <p:spPr bwMode="auto">
          <a:xfrm>
            <a:off x="4536636" y="1719470"/>
            <a:ext cx="872504" cy="324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23" name="Flussdiagramm: Verzweigung 22"/>
          <p:cNvSpPr/>
          <p:nvPr/>
        </p:nvSpPr>
        <p:spPr bwMode="auto">
          <a:xfrm>
            <a:off x="5427802" y="1791502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Stern mit 5 Zacken 23"/>
          <p:cNvSpPr/>
          <p:nvPr/>
        </p:nvSpPr>
        <p:spPr bwMode="auto">
          <a:xfrm>
            <a:off x="7029324" y="1772840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Stern mit 5 Zacken 26"/>
          <p:cNvSpPr/>
          <p:nvPr/>
        </p:nvSpPr>
        <p:spPr bwMode="auto">
          <a:xfrm>
            <a:off x="5292748" y="2216592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Richtungspfeil 27"/>
          <p:cNvSpPr/>
          <p:nvPr/>
        </p:nvSpPr>
        <p:spPr bwMode="auto">
          <a:xfrm>
            <a:off x="4499992" y="2708920"/>
            <a:ext cx="521418" cy="324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29" name="Flussdiagramm: Verzweigung 28"/>
          <p:cNvSpPr/>
          <p:nvPr/>
        </p:nvSpPr>
        <p:spPr bwMode="auto">
          <a:xfrm>
            <a:off x="5074847" y="2783325"/>
            <a:ext cx="217233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Stern mit 5 Zacken 29"/>
          <p:cNvSpPr/>
          <p:nvPr/>
        </p:nvSpPr>
        <p:spPr bwMode="auto">
          <a:xfrm>
            <a:off x="6588868" y="2801987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Stern mit 5 Zacken 30"/>
          <p:cNvSpPr/>
          <p:nvPr/>
        </p:nvSpPr>
        <p:spPr bwMode="auto">
          <a:xfrm>
            <a:off x="5292724" y="3296712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4068588" y="2288600"/>
            <a:ext cx="144000" cy="144000"/>
          </a:xfrm>
          <a:prstGeom prst="rect">
            <a:avLst/>
          </a:prstGeom>
          <a:solidFill>
            <a:srgbClr val="7AB8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4068588" y="4005080"/>
            <a:ext cx="144000" cy="144000"/>
          </a:xfrm>
          <a:prstGeom prst="rect">
            <a:avLst/>
          </a:prstGeom>
          <a:solidFill>
            <a:srgbClr val="FFC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Richtungspfeil 33"/>
          <p:cNvSpPr/>
          <p:nvPr/>
        </p:nvSpPr>
        <p:spPr bwMode="auto">
          <a:xfrm>
            <a:off x="6084168" y="3958441"/>
            <a:ext cx="1009083" cy="288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35" name="Flussdiagramm: Verzweigung 34"/>
          <p:cNvSpPr/>
          <p:nvPr/>
        </p:nvSpPr>
        <p:spPr bwMode="auto">
          <a:xfrm>
            <a:off x="7128304" y="3986426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4068588" y="4437128"/>
            <a:ext cx="144000" cy="144000"/>
          </a:xfrm>
          <a:prstGeom prst="rect">
            <a:avLst/>
          </a:prstGeom>
          <a:solidFill>
            <a:srgbClr val="FFC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9" name="Richtungspfeil 38"/>
          <p:cNvSpPr/>
          <p:nvPr/>
        </p:nvSpPr>
        <p:spPr bwMode="auto">
          <a:xfrm>
            <a:off x="6084168" y="4362496"/>
            <a:ext cx="1009083" cy="288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40" name="Flussdiagramm: Verzweigung 39"/>
          <p:cNvSpPr/>
          <p:nvPr/>
        </p:nvSpPr>
        <p:spPr bwMode="auto">
          <a:xfrm>
            <a:off x="7128304" y="4418474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4068588" y="4797168"/>
            <a:ext cx="144000" cy="144000"/>
          </a:xfrm>
          <a:prstGeom prst="rect">
            <a:avLst/>
          </a:prstGeom>
          <a:solidFill>
            <a:srgbClr val="FFC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0" h="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" name="Richtungspfeil 43"/>
          <p:cNvSpPr/>
          <p:nvPr/>
        </p:nvSpPr>
        <p:spPr bwMode="auto">
          <a:xfrm>
            <a:off x="6084168" y="4750529"/>
            <a:ext cx="1009083" cy="288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45" name="Flussdiagramm: Verzweigung 44"/>
          <p:cNvSpPr/>
          <p:nvPr/>
        </p:nvSpPr>
        <p:spPr bwMode="auto">
          <a:xfrm>
            <a:off x="7128304" y="4778514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Richtungspfeil 47"/>
          <p:cNvSpPr/>
          <p:nvPr/>
        </p:nvSpPr>
        <p:spPr bwMode="auto">
          <a:xfrm>
            <a:off x="4500636" y="5147861"/>
            <a:ext cx="1512168" cy="288000"/>
          </a:xfrm>
          <a:prstGeom prst="homePlate">
            <a:avLst/>
          </a:prstGeom>
          <a:solidFill>
            <a:srgbClr val="5F8E00">
              <a:alpha val="6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2" charset="-128"/>
            </a:endParaRPr>
          </a:p>
        </p:txBody>
      </p:sp>
      <p:sp>
        <p:nvSpPr>
          <p:cNvPr id="49" name="Flussdiagramm: Verzweigung 48"/>
          <p:cNvSpPr/>
          <p:nvPr/>
        </p:nvSpPr>
        <p:spPr bwMode="auto">
          <a:xfrm>
            <a:off x="6067490" y="5210562"/>
            <a:ext cx="180000" cy="180000"/>
          </a:xfrm>
          <a:prstGeom prst="flowChartDecision">
            <a:avLst/>
          </a:prstGeom>
          <a:solidFill>
            <a:srgbClr val="F688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0" name="Stern mit 5 Zacken 49"/>
          <p:cNvSpPr/>
          <p:nvPr/>
        </p:nvSpPr>
        <p:spPr bwMode="auto">
          <a:xfrm>
            <a:off x="7669012" y="5229224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400" dirty="0" smtClean="0"/>
              <a:t>Weitere Themen/Projekte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Micro-Security (of internet of things, sensor networks, smart home, embedded devices) (</a:t>
            </a:r>
            <a:r>
              <a:rPr lang="en-US" sz="1600" dirty="0" err="1" smtClean="0"/>
              <a:t>bei</a:t>
            </a:r>
            <a:r>
              <a:rPr lang="en-US" sz="1600" dirty="0" smtClean="0"/>
              <a:t> TWF </a:t>
            </a:r>
            <a:r>
              <a:rPr lang="en-US" sz="1600" dirty="0" err="1" smtClean="0"/>
              <a:t>eingereicht</a:t>
            </a:r>
            <a:r>
              <a:rPr lang="en-US" sz="1600" dirty="0" smtClean="0"/>
              <a:t>)</a:t>
            </a:r>
          </a:p>
          <a:p>
            <a:r>
              <a:rPr lang="de-DE" sz="1600" dirty="0" smtClean="0"/>
              <a:t>Medien im Fernsehen, Smart TV, </a:t>
            </a:r>
            <a:r>
              <a:rPr lang="de-DE" sz="1600" dirty="0" err="1" smtClean="0"/>
              <a:t>HbbTV</a:t>
            </a:r>
            <a:r>
              <a:rPr lang="de-DE" sz="1600" dirty="0" smtClean="0"/>
              <a:t> (TWF-Projekt läuft)</a:t>
            </a:r>
            <a:endParaRPr lang="de-AT" sz="1600" dirty="0" smtClean="0"/>
          </a:p>
          <a:p>
            <a:r>
              <a:rPr lang="de-DE" sz="1600" dirty="0" smtClean="0"/>
              <a:t>Verhaltensanalyse von Vortagenden/Schaffung eines automatischen Klassifikationssystems durch Bildanalyse</a:t>
            </a:r>
          </a:p>
          <a:p>
            <a:r>
              <a:rPr lang="de-DE" sz="1600" dirty="0" smtClean="0"/>
              <a:t>Multimedia im kulturhistorischen Bereich</a:t>
            </a:r>
          </a:p>
          <a:p>
            <a:r>
              <a:rPr lang="de-DE" sz="1600" dirty="0" err="1" smtClean="0"/>
              <a:t>ImmoPixel</a:t>
            </a:r>
            <a:endParaRPr lang="de-DE" sz="1600" dirty="0" smtClean="0"/>
          </a:p>
          <a:p>
            <a:endParaRPr lang="de-DE" sz="1600" dirty="0" smtClean="0"/>
          </a:p>
          <a:p>
            <a:pPr>
              <a:buNone/>
            </a:pPr>
            <a:r>
              <a:rPr lang="de-DE" sz="1600" u="sng" dirty="0" smtClean="0"/>
              <a:t>Legende zur </a:t>
            </a:r>
            <a:r>
              <a:rPr lang="de-DE" sz="1600" u="sng" dirty="0" err="1" smtClean="0"/>
              <a:t>Roadmap</a:t>
            </a:r>
            <a:r>
              <a:rPr lang="de-DE" sz="1600" u="sng" dirty="0" smtClean="0"/>
              <a:t> (siehe vorherige Seite):</a:t>
            </a:r>
          </a:p>
          <a:p>
            <a:r>
              <a:rPr lang="de-AT" sz="1600" dirty="0" smtClean="0"/>
              <a:t>CASPAR – </a:t>
            </a:r>
            <a:r>
              <a:rPr lang="de-AT" sz="1600" dirty="0" err="1" smtClean="0"/>
              <a:t>Capacity</a:t>
            </a:r>
            <a:r>
              <a:rPr lang="de-AT" sz="1600" dirty="0" smtClean="0"/>
              <a:t> </a:t>
            </a:r>
            <a:r>
              <a:rPr lang="de-AT" sz="1600" dirty="0" err="1" smtClean="0"/>
              <a:t>building</a:t>
            </a:r>
            <a:r>
              <a:rPr lang="de-AT" sz="1600" dirty="0" smtClean="0"/>
              <a:t> </a:t>
            </a:r>
            <a:r>
              <a:rPr lang="de-AT" sz="1600" dirty="0" err="1" smtClean="0"/>
              <a:t>and</a:t>
            </a:r>
            <a:r>
              <a:rPr lang="de-AT" sz="1600" dirty="0" smtClean="0"/>
              <a:t> </a:t>
            </a:r>
            <a:r>
              <a:rPr lang="de-AT" sz="1600" dirty="0" err="1" smtClean="0"/>
              <a:t>communities</a:t>
            </a:r>
            <a:r>
              <a:rPr lang="de-AT" sz="1600" dirty="0" smtClean="0"/>
              <a:t> </a:t>
            </a:r>
            <a:r>
              <a:rPr lang="de-AT" sz="1600" dirty="0" err="1" smtClean="0"/>
              <a:t>empowerment</a:t>
            </a:r>
            <a:r>
              <a:rPr lang="de-AT" sz="1600" dirty="0" smtClean="0"/>
              <a:t> </a:t>
            </a:r>
            <a:r>
              <a:rPr lang="de-AT" sz="1600" dirty="0" err="1" smtClean="0"/>
              <a:t>for</a:t>
            </a:r>
            <a:r>
              <a:rPr lang="de-AT" sz="1600" dirty="0" smtClean="0"/>
              <a:t> </a:t>
            </a:r>
            <a:r>
              <a:rPr lang="de-AT" sz="1600" dirty="0" err="1" smtClean="0"/>
              <a:t>healthy</a:t>
            </a:r>
            <a:r>
              <a:rPr lang="de-AT" sz="1600" dirty="0" smtClean="0"/>
              <a:t> </a:t>
            </a:r>
            <a:r>
              <a:rPr lang="de-AT" sz="1600" dirty="0" err="1" smtClean="0"/>
              <a:t>and</a:t>
            </a:r>
            <a:r>
              <a:rPr lang="de-AT" sz="1600" dirty="0" smtClean="0"/>
              <a:t> </a:t>
            </a:r>
            <a:r>
              <a:rPr lang="de-AT" sz="1600" dirty="0" err="1" smtClean="0"/>
              <a:t>active</a:t>
            </a:r>
            <a:r>
              <a:rPr lang="de-AT" sz="1600" dirty="0" smtClean="0"/>
              <a:t> </a:t>
            </a:r>
            <a:r>
              <a:rPr lang="de-AT" sz="1600" dirty="0" err="1" smtClean="0"/>
              <a:t>life-styles</a:t>
            </a:r>
            <a:r>
              <a:rPr lang="de-AT" sz="1600" dirty="0" smtClean="0"/>
              <a:t> </a:t>
            </a:r>
            <a:r>
              <a:rPr lang="de-AT" sz="1600" dirty="0" err="1" smtClean="0"/>
              <a:t>promotion</a:t>
            </a:r>
            <a:r>
              <a:rPr lang="de-AT" sz="1600" dirty="0" smtClean="0"/>
              <a:t> in </a:t>
            </a:r>
            <a:r>
              <a:rPr lang="de-AT" sz="1600" dirty="0" err="1" smtClean="0"/>
              <a:t>the</a:t>
            </a:r>
            <a:r>
              <a:rPr lang="de-AT" sz="1600" dirty="0" smtClean="0"/>
              <a:t> alpine </a:t>
            </a:r>
            <a:r>
              <a:rPr lang="de-AT" sz="1600" dirty="0" err="1" smtClean="0"/>
              <a:t>regions</a:t>
            </a:r>
            <a:endParaRPr lang="de-AT" sz="1600" dirty="0" smtClean="0"/>
          </a:p>
          <a:p>
            <a:r>
              <a:rPr lang="de-AT" sz="1600" dirty="0" smtClean="0"/>
              <a:t>SET ALPS – </a:t>
            </a:r>
            <a:r>
              <a:rPr lang="de-AT" sz="1600" dirty="0" err="1" smtClean="0"/>
              <a:t>Sustainability</a:t>
            </a:r>
            <a:r>
              <a:rPr lang="de-AT" sz="1600" dirty="0" smtClean="0"/>
              <a:t> </a:t>
            </a:r>
            <a:r>
              <a:rPr lang="de-AT" sz="1600" dirty="0" err="1" smtClean="0"/>
              <a:t>of</a:t>
            </a:r>
            <a:r>
              <a:rPr lang="de-AT" sz="1600" dirty="0" smtClean="0"/>
              <a:t> </a:t>
            </a:r>
            <a:r>
              <a:rPr lang="de-AT" sz="1600" dirty="0" err="1" smtClean="0"/>
              <a:t>Ecosystem</a:t>
            </a:r>
            <a:r>
              <a:rPr lang="de-AT" sz="1600" dirty="0" smtClean="0"/>
              <a:t> </a:t>
            </a:r>
            <a:r>
              <a:rPr lang="de-AT" sz="1600" dirty="0" err="1" smtClean="0"/>
              <a:t>servicse</a:t>
            </a:r>
            <a:r>
              <a:rPr lang="de-AT" sz="1600" dirty="0" smtClean="0"/>
              <a:t> </a:t>
            </a:r>
            <a:r>
              <a:rPr lang="de-AT" sz="1600" dirty="0" err="1" smtClean="0"/>
              <a:t>and</a:t>
            </a:r>
            <a:r>
              <a:rPr lang="de-AT" sz="1600" dirty="0" smtClean="0"/>
              <a:t> </a:t>
            </a:r>
            <a:r>
              <a:rPr lang="de-AT" sz="1600" dirty="0" err="1" smtClean="0"/>
              <a:t>vine</a:t>
            </a:r>
            <a:r>
              <a:rPr lang="de-AT" sz="1600" dirty="0" smtClean="0"/>
              <a:t> </a:t>
            </a:r>
            <a:r>
              <a:rPr lang="de-AT" sz="1600" dirty="0" err="1" smtClean="0"/>
              <a:t>and</a:t>
            </a:r>
            <a:r>
              <a:rPr lang="de-AT" sz="1600" dirty="0" smtClean="0"/>
              <a:t> </a:t>
            </a:r>
            <a:r>
              <a:rPr lang="de-AT" sz="1600" dirty="0" err="1" smtClean="0"/>
              <a:t>fruit</a:t>
            </a:r>
            <a:r>
              <a:rPr lang="de-AT" sz="1600" dirty="0" smtClean="0"/>
              <a:t> </a:t>
            </a:r>
            <a:r>
              <a:rPr lang="de-AT" sz="1600" dirty="0" err="1" smtClean="0"/>
              <a:t>crops</a:t>
            </a:r>
            <a:r>
              <a:rPr lang="de-AT" sz="1600" dirty="0" smtClean="0"/>
              <a:t> in </a:t>
            </a:r>
            <a:r>
              <a:rPr lang="de-AT" sz="1600" dirty="0" err="1" smtClean="0"/>
              <a:t>Territories</a:t>
            </a:r>
            <a:r>
              <a:rPr lang="de-AT" sz="1600" dirty="0" smtClean="0"/>
              <a:t> </a:t>
            </a:r>
            <a:r>
              <a:rPr lang="de-AT" sz="1600" dirty="0" err="1" smtClean="0"/>
              <a:t>of</a:t>
            </a:r>
            <a:r>
              <a:rPr lang="de-AT" sz="1600" dirty="0" smtClean="0"/>
              <a:t> Alpine Space: </a:t>
            </a:r>
            <a:r>
              <a:rPr lang="de-AT" sz="1600" dirty="0" err="1" smtClean="0"/>
              <a:t>the</a:t>
            </a:r>
            <a:r>
              <a:rPr lang="de-AT" sz="1600" dirty="0" smtClean="0"/>
              <a:t> </a:t>
            </a:r>
            <a:r>
              <a:rPr lang="de-AT" sz="1600" dirty="0" err="1" smtClean="0"/>
              <a:t>need</a:t>
            </a:r>
            <a:r>
              <a:rPr lang="de-AT" sz="1600" dirty="0" smtClean="0"/>
              <a:t> </a:t>
            </a:r>
            <a:r>
              <a:rPr lang="de-AT" sz="1600" dirty="0" err="1" smtClean="0"/>
              <a:t>of</a:t>
            </a:r>
            <a:r>
              <a:rPr lang="de-AT" sz="1600" dirty="0" smtClean="0"/>
              <a:t> a </a:t>
            </a:r>
            <a:r>
              <a:rPr lang="de-AT" sz="1600" dirty="0" err="1" smtClean="0"/>
              <a:t>win-win</a:t>
            </a:r>
            <a:r>
              <a:rPr lang="de-AT" sz="1600" dirty="0" smtClean="0"/>
              <a:t> </a:t>
            </a:r>
            <a:r>
              <a:rPr lang="de-AT" sz="1600" dirty="0" err="1" smtClean="0"/>
              <a:t>approach</a:t>
            </a:r>
            <a:endParaRPr lang="de-AT" sz="1600" dirty="0" smtClean="0"/>
          </a:p>
          <a:p>
            <a:r>
              <a:rPr lang="de-AT" sz="1600" dirty="0" smtClean="0"/>
              <a:t>H@DOC – </a:t>
            </a:r>
            <a:r>
              <a:rPr lang="de-AT" sz="1600" dirty="0" err="1" smtClean="0"/>
              <a:t>Health</a:t>
            </a:r>
            <a:r>
              <a:rPr lang="de-AT" sz="1600" dirty="0" smtClean="0"/>
              <a:t> @-</a:t>
            </a:r>
            <a:r>
              <a:rPr lang="de-AT" sz="1600" dirty="0" err="1" smtClean="0"/>
              <a:t>teleconsultation</a:t>
            </a:r>
            <a:r>
              <a:rPr lang="de-AT" sz="1600" dirty="0" smtClean="0"/>
              <a:t> </a:t>
            </a:r>
            <a:r>
              <a:rPr lang="de-AT" sz="1600" dirty="0" err="1" smtClean="0"/>
              <a:t>doctor</a:t>
            </a:r>
            <a:endParaRPr lang="de-AT" sz="1600" dirty="0" smtClean="0"/>
          </a:p>
          <a:p>
            <a:r>
              <a:rPr lang="de-AT" sz="1600" dirty="0" err="1" smtClean="0"/>
              <a:t>ViSIT</a:t>
            </a:r>
            <a:r>
              <a:rPr lang="de-AT" sz="1600" dirty="0" smtClean="0"/>
              <a:t> – Virtuelle und integrative Systeme und Informationstechnologien für vernetzte Anwendungen von Kultur, Kulturerbe, Kunst, Wissenschaft und Bildung</a:t>
            </a:r>
            <a:endParaRPr lang="de-A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rrowheads="1"/>
            <a:extLst>
              <a:ext uri="smNativeData">
                <pr:smNativeData xmlns:pr="pr" xmlns="" val="SMDATA_12_CPuCVR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BuHs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2AQAAXwIAADIyAAAvBQAAAAAAAA=="/>
              </a:ext>
            </a:extLst>
          </p:cNvSpPr>
          <p:nvPr>
            <p:ph type="title"/>
          </p:nvPr>
        </p:nvSpPr>
        <p:spPr>
          <a:xfrm>
            <a:off x="318770" y="385445"/>
            <a:ext cx="7840980" cy="4572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de-DE">
                <a:solidFill>
                  <a:srgbClr val="808080"/>
                </a:solidFill>
              </a:defRPr>
            </a:pPr>
            <a:r>
              <a:rPr dirty="0" smtClean="0"/>
              <a:t>Facility </a:t>
            </a:r>
            <a:r>
              <a:rPr dirty="0"/>
              <a:t>Management </a:t>
            </a:r>
            <a:r>
              <a:rPr dirty="0" smtClean="0"/>
              <a:t>&amp; </a:t>
            </a:r>
            <a:r>
              <a:rPr dirty="0"/>
              <a:t>Immobilienwirtschaft</a:t>
            </a:r>
          </a:p>
        </p:txBody>
      </p:sp>
      <p:sp>
        <p:nvSpPr>
          <p:cNvPr id="3" name="Inhaltsplatzhalter 3"/>
          <p:cNvSpPr>
            <a:extLst>
              <a:ext uri="smNativeData">
                <pr:smNativeData xmlns:pr="pr" xmlns="" val="SMDATA_12_CPuCV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////AQAAAAAAAAAAAAAAAAAAAAAAAAAAAAAAAAAAAAAAAAAAAAAAAH9/fwCAgIADzMzMAMDA/wB/f38AAAAAAAAAAAAAAAAAAAAAAAAAAAAhAAAAGAAAABQAAAD9AQAAER0AAAw0AAApIgAAAAAAAA=="/>
              </a:ext>
            </a:extLst>
          </p:cNvSpPr>
          <p:nvPr/>
        </p:nvSpPr>
        <p:spPr>
          <a:xfrm>
            <a:off x="271780" y="5328285"/>
            <a:ext cx="8872220" cy="121983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177800" marR="0" indent="-177800" algn="l" defTabSz="914400">
              <a:lnSpc>
                <a:spcPts val="11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200" b="1" dirty="0">
                <a:solidFill>
                  <a:srgbClr val="000000"/>
                </a:solidFill>
              </a:rPr>
              <a:t>Anmerkungen</a:t>
            </a:r>
          </a:p>
          <a:p>
            <a:pPr marL="177800" marR="0" indent="-177800" algn="l" defTabSz="914400">
              <a:lnSpc>
                <a:spcPts val="11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 typeface="Wingdings" pitchFamily="2" charset="2"/>
              <a:buBlip>
                <a:blip r:embed="rId2"/>
              </a:buBlip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200" dirty="0">
                <a:solidFill>
                  <a:srgbClr val="000000"/>
                </a:solidFill>
              </a:rPr>
              <a:t>Inhalt des Telefontermins mit Huber war Besprechung der F&amp;E-Strategie, insb. stärkere Sichtbarkeit und Positionierung </a:t>
            </a:r>
          </a:p>
          <a:p>
            <a:pPr marL="177800" indent="-177800" algn="l">
              <a:lnSpc>
                <a:spcPts val="1100"/>
              </a:lnSpc>
              <a:spcBef>
                <a:spcPts val="250"/>
              </a:spcBef>
              <a:buBlip>
                <a:blip r:embed="rId2"/>
              </a:buBlip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200" dirty="0" err="1" smtClean="0"/>
              <a:t>AlpineSpace</a:t>
            </a:r>
            <a:r>
              <a:rPr lang="de-AT" sz="1200" dirty="0"/>
              <a:t>:</a:t>
            </a:r>
            <a:r>
              <a:rPr lang="de-AT" sz="1200" dirty="0" smtClean="0"/>
              <a:t> </a:t>
            </a:r>
            <a:r>
              <a:rPr lang="de-AT" sz="1200" dirty="0" err="1" smtClean="0"/>
              <a:t>AlpHA</a:t>
            </a:r>
            <a:r>
              <a:rPr lang="de-AT" sz="1200" dirty="0"/>
              <a:t> </a:t>
            </a:r>
            <a:r>
              <a:rPr lang="de-AT" sz="1200" dirty="0" smtClean="0"/>
              <a:t>- Alpine </a:t>
            </a:r>
            <a:r>
              <a:rPr lang="de-AT" sz="1200" dirty="0"/>
              <a:t>Hotel </a:t>
            </a:r>
            <a:r>
              <a:rPr lang="de-AT" sz="1200" dirty="0" err="1"/>
              <a:t>and</a:t>
            </a:r>
            <a:r>
              <a:rPr lang="de-AT" sz="1200" dirty="0"/>
              <a:t> </a:t>
            </a:r>
            <a:r>
              <a:rPr lang="de-AT" sz="1200" dirty="0" err="1" smtClean="0"/>
              <a:t>Accomodation</a:t>
            </a:r>
            <a:r>
              <a:rPr lang="de-AT" sz="1200" dirty="0" smtClean="0"/>
              <a:t> und </a:t>
            </a:r>
            <a:r>
              <a:rPr lang="de-AT" sz="1200" dirty="0" err="1"/>
              <a:t>AlpDHN</a:t>
            </a:r>
            <a:r>
              <a:rPr lang="de-AT" sz="1200" dirty="0"/>
              <a:t> </a:t>
            </a:r>
            <a:r>
              <a:rPr lang="de-AT" sz="1200" dirty="0" smtClean="0"/>
              <a:t>- Alpine </a:t>
            </a:r>
            <a:r>
              <a:rPr lang="de-AT" sz="1200" dirty="0" err="1"/>
              <a:t>District</a:t>
            </a:r>
            <a:r>
              <a:rPr lang="de-AT" sz="1200" dirty="0"/>
              <a:t> </a:t>
            </a:r>
            <a:r>
              <a:rPr lang="de-AT" sz="1200" dirty="0" err="1"/>
              <a:t>Heating</a:t>
            </a:r>
            <a:r>
              <a:rPr lang="de-AT" sz="1200" dirty="0"/>
              <a:t> </a:t>
            </a:r>
            <a:r>
              <a:rPr lang="de-AT" sz="1200" dirty="0" smtClean="0"/>
              <a:t>Network</a:t>
            </a:r>
            <a:r>
              <a:rPr lang="de-AT" sz="1200" dirty="0">
                <a:solidFill>
                  <a:srgbClr val="000000"/>
                </a:solidFill>
              </a:rPr>
              <a:t> </a:t>
            </a:r>
            <a:r>
              <a:rPr lang="de-AT" sz="1200" dirty="0" smtClean="0">
                <a:solidFill>
                  <a:srgbClr val="000000"/>
                </a:solidFill>
              </a:rPr>
              <a:t>abgelehnt</a:t>
            </a:r>
          </a:p>
          <a:p>
            <a:pPr marL="177800" indent="-177800" algn="l">
              <a:lnSpc>
                <a:spcPts val="1100"/>
              </a:lnSpc>
              <a:spcBef>
                <a:spcPts val="250"/>
              </a:spcBef>
              <a:buBlip>
                <a:blip r:embed="rId2"/>
              </a:buBlip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200" dirty="0" smtClean="0">
                <a:solidFill>
                  <a:srgbClr val="000000"/>
                </a:solidFill>
              </a:rPr>
              <a:t>Weitere </a:t>
            </a:r>
            <a:r>
              <a:rPr lang="de-AT" sz="1200" dirty="0">
                <a:solidFill>
                  <a:srgbClr val="000000"/>
                </a:solidFill>
              </a:rPr>
              <a:t>Projekte mit Priorität 3 und 4 in der Pipeline, wurden aus Gründen der Übersichtlichkeit nicht in der Aufstellung angeführt, sollten aber bei zunehmendem Realisierungsgrad in die Roadmap aufgenommen werden.</a:t>
            </a:r>
          </a:p>
          <a:p>
            <a:pPr marL="177800" indent="-177800" algn="l">
              <a:lnSpc>
                <a:spcPts val="1100"/>
              </a:lnSpc>
              <a:spcBef>
                <a:spcPts val="250"/>
              </a:spcBef>
              <a:buBlip>
                <a:blip r:embed="rId2"/>
              </a:buBlip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endParaRPr lang="de-AT" sz="1200" dirty="0"/>
          </a:p>
        </p:txBody>
      </p:sp>
      <p:graphicFrame>
        <p:nvGraphicFramePr>
          <p:cNvPr id="4" name="Tabelle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58417074"/>
              </p:ext>
            </p:extLst>
          </p:nvPr>
        </p:nvGraphicFramePr>
        <p:xfrm>
          <a:off x="395536" y="1231265"/>
          <a:ext cx="8142605" cy="4013200"/>
        </p:xfrm>
        <a:graphic>
          <a:graphicData uri="http://schemas.openxmlformats.org/drawingml/2006/table">
            <a:tbl>
              <a:tblPr/>
              <a:tblGrid>
                <a:gridCol w="1878330"/>
                <a:gridCol w="1012825"/>
                <a:gridCol w="571500"/>
                <a:gridCol w="608965"/>
                <a:gridCol w="1017270"/>
                <a:gridCol w="1017905"/>
                <a:gridCol w="1017905"/>
                <a:gridCol w="1017905"/>
              </a:tblGrid>
              <a:tr h="807085">
                <a:tc rowSpan="2"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000" b="1" dirty="0"/>
                        <a:t>Projekt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000" b="1" dirty="0" smtClean="0"/>
                        <a:t>Drittmittel-quelle</a:t>
                      </a:r>
                      <a:endParaRPr lang="de-AT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000" b="1" dirty="0"/>
                        <a:t>Projekt-volumen</a:t>
                      </a:r>
                    </a:p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000" b="1" dirty="0"/>
                        <a:t>k€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000" b="1" dirty="0"/>
                        <a:t>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000" b="1"/>
                        <a:t>Nächste Schritte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  <a:tr h="2597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000" b="1"/>
                        <a:t>Q3/15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000" b="1"/>
                        <a:t>Q4/15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000" b="1"/>
                        <a:t>Q1/16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000" b="1"/>
                        <a:t>Q2/16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DE" sz="1200" dirty="0" smtClean="0"/>
                        <a:t>MOFNUG</a:t>
                      </a:r>
                      <a:endParaRPr lang="de-DE" sz="1200" dirty="0"/>
                    </a:p>
                  </a:txBody>
                  <a:tcPr marL="36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smtClean="0"/>
                        <a:t>FFG/</a:t>
                      </a:r>
                      <a:r>
                        <a:rPr lang="de-AT" sz="1200" dirty="0" err="1" smtClean="0"/>
                        <a:t>Coin</a:t>
                      </a:r>
                      <a:endParaRPr lang="de-AT" sz="1200" dirty="0"/>
                    </a:p>
                  </a:txBody>
                  <a:tcPr marL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800</a:t>
                      </a:r>
                      <a:endParaRPr lang="de-AT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err="1" smtClean="0"/>
                        <a:t>myBuildingMessage</a:t>
                      </a:r>
                      <a:r>
                        <a:rPr lang="de-AT" sz="1200" dirty="0" smtClean="0"/>
                        <a:t/>
                      </a:r>
                      <a:br>
                        <a:rPr lang="de-AT" sz="1200" dirty="0" smtClean="0"/>
                      </a:br>
                      <a:r>
                        <a:rPr lang="de-AT" sz="1200" dirty="0" err="1" smtClean="0"/>
                        <a:t>onlineBefragung</a:t>
                      </a:r>
                      <a:r>
                        <a:rPr lang="de-AT" sz="1200" baseline="0" dirty="0" smtClean="0"/>
                        <a:t> </a:t>
                      </a:r>
                      <a:r>
                        <a:rPr lang="de-AT" sz="1200" dirty="0" smtClean="0"/>
                        <a:t>&amp; Analyse</a:t>
                      </a:r>
                      <a:endParaRPr lang="de-AT" sz="1200" dirty="0"/>
                    </a:p>
                  </a:txBody>
                  <a:tcPr marL="36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baseline="0" dirty="0" smtClean="0"/>
                        <a:t>ISS, </a:t>
                      </a:r>
                      <a:br>
                        <a:rPr lang="de-AT" sz="1200" baseline="0" dirty="0" smtClean="0"/>
                      </a:br>
                      <a:r>
                        <a:rPr lang="de-AT" sz="1200" baseline="0" dirty="0" err="1" smtClean="0"/>
                        <a:t>FService</a:t>
                      </a:r>
                      <a:r>
                        <a:rPr lang="de-AT" sz="1200" baseline="0" dirty="0" smtClean="0"/>
                        <a:t> DL</a:t>
                      </a:r>
                      <a:endParaRPr lang="de-AT" sz="1200" dirty="0"/>
                    </a:p>
                  </a:txBody>
                  <a:tcPr marL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smtClean="0"/>
                        <a:t>50</a:t>
                      </a:r>
                      <a:r>
                        <a:rPr lang="de-AT" sz="1200" baseline="0" dirty="0" smtClean="0"/>
                        <a:t> </a:t>
                      </a:r>
                      <a:br>
                        <a:rPr lang="de-AT" sz="1200" baseline="0" dirty="0" smtClean="0"/>
                      </a:br>
                      <a:r>
                        <a:rPr lang="de-AT" sz="1200" baseline="0" dirty="0" smtClean="0"/>
                        <a:t>+ x</a:t>
                      </a:r>
                      <a:endParaRPr lang="de-AT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err="1"/>
                        <a:t>Hedonische</a:t>
                      </a:r>
                      <a:r>
                        <a:rPr lang="de-AT" sz="1200" dirty="0"/>
                        <a:t> Preisanalyse</a:t>
                      </a:r>
                    </a:p>
                  </a:txBody>
                  <a:tcPr marL="36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smtClean="0"/>
                        <a:t>FFG/</a:t>
                      </a:r>
                      <a:r>
                        <a:rPr lang="de-AT" sz="1200" dirty="0" err="1" smtClean="0"/>
                        <a:t>I.scheck</a:t>
                      </a:r>
                      <a:endParaRPr lang="de-AT" sz="1200" dirty="0"/>
                    </a:p>
                  </a:txBody>
                  <a:tcPr marL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smtClean="0"/>
                        <a:t>5</a:t>
                      </a:r>
                      <a:endParaRPr lang="de-AT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/>
                        <a:t>Innovative </a:t>
                      </a:r>
                      <a:r>
                        <a:rPr lang="de-AT" sz="1200" dirty="0" err="1"/>
                        <a:t>Biowaste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/>
                        <a:t>Prev</a:t>
                      </a:r>
                      <a:r>
                        <a:rPr lang="de-AT" sz="1200" dirty="0"/>
                        <a:t>. &amp; </a:t>
                      </a:r>
                      <a:r>
                        <a:rPr lang="de-AT" sz="1200" dirty="0" err="1"/>
                        <a:t>Reduction</a:t>
                      </a:r>
                      <a:r>
                        <a:rPr lang="de-AT" sz="1200" dirty="0"/>
                        <a:t> </a:t>
                      </a:r>
                      <a:r>
                        <a:rPr lang="de-AT" sz="1200" dirty="0" err="1" smtClean="0"/>
                        <a:t>Strategies</a:t>
                      </a:r>
                      <a:endParaRPr lang="de-AT" sz="1200" dirty="0"/>
                    </a:p>
                  </a:txBody>
                  <a:tcPr marL="36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/>
                        <a:t>H2020 / </a:t>
                      </a:r>
                      <a:r>
                        <a:rPr lang="de-AT" sz="1200" dirty="0" err="1"/>
                        <a:t>Waste</a:t>
                      </a:r>
                      <a:r>
                        <a:rPr lang="de-AT" sz="1200" dirty="0"/>
                        <a:t>-Call</a:t>
                      </a:r>
                    </a:p>
                  </a:txBody>
                  <a:tcPr marL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450</a:t>
                      </a:r>
                      <a:endParaRPr lang="de-AT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79730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DE" sz="1200" dirty="0" smtClean="0"/>
                        <a:t>CEI Know-how Exchange Programm</a:t>
                      </a:r>
                      <a:endParaRPr lang="de-DE" sz="1200" dirty="0"/>
                    </a:p>
                  </a:txBody>
                  <a:tcPr marL="36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smtClean="0"/>
                        <a:t>KEP AUSTRIA</a:t>
                      </a:r>
                      <a:endParaRPr lang="de-AT" sz="1200" dirty="0"/>
                    </a:p>
                  </a:txBody>
                  <a:tcPr marL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de-AT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smtClean="0"/>
                        <a:t>Vorbereitung Software-gestütztes IM in KMU</a:t>
                      </a:r>
                      <a:endParaRPr lang="de-AT" sz="1200" dirty="0"/>
                    </a:p>
                  </a:txBody>
                  <a:tcPr marL="36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err="1" smtClean="0"/>
                        <a:t>Kathrein</a:t>
                      </a:r>
                      <a:r>
                        <a:rPr lang="de-AT" sz="1200" dirty="0" smtClean="0"/>
                        <a:t>, KMU…</a:t>
                      </a:r>
                      <a:endParaRPr lang="de-AT" sz="1200" dirty="0"/>
                    </a:p>
                  </a:txBody>
                  <a:tcPr marL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smtClean="0"/>
                        <a:t>25</a:t>
                      </a:r>
                      <a:endParaRPr lang="de-AT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/>
                        <a:t>Monitoring </a:t>
                      </a:r>
                      <a:r>
                        <a:rPr lang="de-AT" sz="1200" dirty="0" smtClean="0"/>
                        <a:t>TGA</a:t>
                      </a:r>
                      <a:endParaRPr lang="de-AT" sz="1200" dirty="0"/>
                    </a:p>
                  </a:txBody>
                  <a:tcPr marL="36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smtClean="0"/>
                        <a:t>FFG/</a:t>
                      </a:r>
                      <a:r>
                        <a:rPr lang="de-AT" sz="1200" dirty="0" err="1" smtClean="0"/>
                        <a:t>I.scheck</a:t>
                      </a:r>
                      <a:endParaRPr lang="de-AT" sz="1200" dirty="0"/>
                    </a:p>
                  </a:txBody>
                  <a:tcPr marL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smtClean="0"/>
                        <a:t>x * 5</a:t>
                      </a:r>
                      <a:endParaRPr lang="de-AT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err="1" smtClean="0"/>
                        <a:t>ImmobilienRisikenAnalyse</a:t>
                      </a:r>
                      <a:endParaRPr lang="de-AT" sz="1200" dirty="0"/>
                    </a:p>
                  </a:txBody>
                  <a:tcPr marL="36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smtClean="0"/>
                        <a:t>Innovation</a:t>
                      </a:r>
                      <a:br>
                        <a:rPr lang="de-AT" sz="1200" dirty="0" smtClean="0"/>
                      </a:br>
                      <a:r>
                        <a:rPr lang="de-AT" sz="1200" dirty="0" smtClean="0"/>
                        <a:t>Tirol</a:t>
                      </a:r>
                      <a:endParaRPr lang="de-AT" sz="1200" dirty="0"/>
                    </a:p>
                  </a:txBody>
                  <a:tcPr marL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r>
                        <a:rPr lang="de-AT" sz="1200" dirty="0" smtClean="0"/>
                        <a:t>100</a:t>
                      </a:r>
                      <a:endParaRPr lang="de-AT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en-US" sz="1800" b="0" i="0" u="none" strike="noStrike" kern="1" spc="0" baseline="0">
                          <a:solidFill>
                            <a:schemeClr val="tx1"/>
                          </a:solidFill>
                          <a:effectLst/>
                          <a:latin typeface="Tahoma" pitchFamily="1" charset="0"/>
                          <a:ea typeface="Tahoma" pitchFamily="1" charset="0"/>
                          <a:cs typeface="Tahoma" pitchFamily="1" charset="0"/>
                        </a:defRPr>
                      </a:pPr>
                      <a:endParaRPr lang="de-AT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2" name="Rechteck 14"/>
          <p:cNvSpPr>
            <a:extLst>
              <a:ext uri="smNativeData">
                <pr:smNativeData xmlns:pr="pr" xmlns="" val="SMDATA_12_CPuCVRMAAAAlAAAAZAAAAA0AAAAAkAAAAEgAAACQAAAASAAAAAAAAAABAAAAAAAAAAEAAABQAAAAAAAAAAAA4D8AAAAAAADgPwAAAAAAAOA/AAAAAAAA4D8AAAAAAADgPwAAAAAAAOA/AAAAAAAA4D8AAAAAAADgPwAAAAAAAOA/AAAAAAAA4D8CAAAAjAAAAAEAAAAAAAAAergAAPf39wAAAAAAAAAAAAAAAAAAAAAAAAAAAAAAAAAAAAAAZAAAAAEAAABAAAAAAAAAAJz///9aAAAAAAAAAAEAAABQAAAA9vb2AAAAAAAAAAAAAAAAAAAAAAAAAAAAAAAAAAAAAAAAAAAAAAAAAAAAAAAAAAAAAAAAAAAAAAAAAAAAFAAAADwAAAAAAAAAAAAAAAAAAAAPAAAAAQAAACMAAAAjAAAAIwAAAB4AAAAAAAAAZAAAAGQAAAAAAAAAZAAAAGQAAAAVAAAAYAAAAAAAAAAAAAAADwAAACADAAAAAAAAAAAAAAEAAACgMgAAVgcAAKr4//8BAAAAAAAACQEAAABkAAAAAAAAABQAAABAHwAAAAAAACYAAAAAAAAAwOD//wAAAAAmAAAAZAAAABYAAABMAAAAAQAAAAAAAAACAAAAAAAAAAEAAAAAAAAJQQAAAAAAAAAkAAAAZAAAAGQAAAAAAAAAzMzMAAAAAABQAAAAUAAAAGQAAABkAAAAAAAAABcAAAAUAAAAAAAAAAAAAAD/fwAA/38AAAAAAAAJAAAABAAAAAAAAAAMAAAAEAAAAAAAAAAAAAAAAAAAAAAAAAAeAAAAaAAAAAAAAAAAAAAAAAAAAAAAAAAAAAAAECcAABAnAAAAAAAAAAAAAAAAAAAAAAAAAAAAAAAAAAAAAAAAAAAAAD8AAAAAAAAAwMD/AAAAAABkAAAAMgAAAAAAAABkAAAAAAAAAH9/fwAKAAAAHwAAAFQAAAB6uAAA9/f3APb29gAAAAAAAAAAAAAAAAAAAAAAAAAAAAAAAAAAAAAAAAAAAAAAAAIAAAACzMzMAMDA/wB/f38AAAAAAAAAAAAAAAAAAAAAAAAAAAAhAAAAGAAAABQAAACZGAAAywsAAHsZAACtDAAAAAAAAA=="/>
              </a:ext>
            </a:extLst>
          </p:cNvSpPr>
          <p:nvPr/>
        </p:nvSpPr>
        <p:spPr>
          <a:xfrm>
            <a:off x="4071548" y="2386330"/>
            <a:ext cx="143510" cy="143510"/>
          </a:xfrm>
          <a:prstGeom prst="rect">
            <a:avLst/>
          </a:prstGeom>
          <a:solidFill>
            <a:srgbClr val="7AB8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40005" dist="22860" dir="5400000" algn="tr">
              <a:schemeClr val="tx1">
                <a:alpha val="35000"/>
              </a:schemeClr>
            </a:outerShdw>
          </a:effectLst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rgbClr val="FFFFFF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endParaRPr lang="de-AT" sz="2400">
              <a:solidFill>
                <a:srgbClr val="000000"/>
              </a:solidFill>
            </a:endParaRPr>
          </a:p>
        </p:txBody>
      </p:sp>
      <p:sp>
        <p:nvSpPr>
          <p:cNvPr id="198" name="Rechteck 27"/>
          <p:cNvSpPr>
            <a:extLst>
              <a:ext uri="smNativeData">
                <pr:smNativeData xmlns:pr="pr" xmlns="" val="SMDATA_12_CPuCVRMAAAAlAAAAZAAAAA0AAAAAkAAAAEgAAACQAAAASAAAAAAAAAABAAAAAAAAAAEAAABQAAAAAAAAAAAA4D8AAAAAAADgPwAAAAAAAOA/AAAAAAAA4D8AAAAAAADgPwAAAAAAAOA/AAAAAAAA4D8AAAAAAADgPwAAAAAAAOA/AAAAAAAA4D8CAAAAjAAAAAEAAAAAAAAAergAAPf39wAAAAAAAAAAAAAAAAAAAAAAAAAAAAAAAAAAAAAAZAAAAAEAAABAAAAAAAAAAJz///9aAAAAAAAAAAEAAABQAAAA9vb2AAAAAAAAAAAAAAAAAAAAAAAAAAAAAAAAAAAAAAAAAAAAAAAAAAAAAAAAAAAAAAAAAAAAAAAAAAAAFAAAADwAAAAAAAAAAAAAAAAAAAAPAAAAAQAAACMAAAAjAAAAIwAAAB4AAAAAAAAAZAAAAGQAAAAAAAAAZAAAAGQAAAAVAAAAYAAAAAAAAAAAAAAADwAAACADAAAAAAAAAAAAAAEAAACgMgAAVgcAAKr4//8BAAAAAAAACQEAAABkAAAAAAAAABQAAABAHwAAAAAAACYAAAAAAAAAwOD//wAAAAAmAAAAZAAAABYAAABMAAAAAQAAAAAAAAACAAAAAAAAAAEAAAAAAAAJQQAAAAAAAAAkAAAAZAAAAGQAAAAAAAAAzMzMAAAAAABQAAAAUAAAAGQAAABkAAAAAAAAABcAAAAUAAAAAAAAAAAAAAD/fwAA/38AAAAAAAAJAAAABAAAAAAAAAAMAAAAEAAAAAAAAAAAAAAAAAAAAAAAAAAeAAAAaAAAAAAAAAAAAAAAAAAAAAAAAAAAAAAAECcAABAnAAAAAAAAAAAAAAAAAAAAAAAAAAAAAAAAAAAAAAAAAAAAAD8AAAAAAAAAwMD/AAAAAABkAAAAMgAAAAAAAABkAAAAAAAAAH9/fwAKAAAAHwAAAFQAAAB6uAAA9/f3APb29gAAAAAAAAAAAAAAAAAAAAAAAAAAAAAAAAAAAAAAAAAAAAAAAAIAAAACzMzMAMDA/wB/f38AAAAAAAAAAAAAAAAAAAAAAAAAAAAhAAAAGAAAABQAAACZGAAAjREAAHsZAABwEgAAAAAAAA=="/>
              </a:ext>
            </a:extLst>
          </p:cNvSpPr>
          <p:nvPr/>
        </p:nvSpPr>
        <p:spPr>
          <a:xfrm>
            <a:off x="4072183" y="3111500"/>
            <a:ext cx="143510" cy="144145"/>
          </a:xfrm>
          <a:prstGeom prst="rect">
            <a:avLst/>
          </a:prstGeom>
          <a:solidFill>
            <a:srgbClr val="7AB8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40005" dist="22860" dir="5400000" algn="tr">
              <a:schemeClr val="tx1">
                <a:alpha val="35000"/>
              </a:schemeClr>
            </a:outerShdw>
          </a:effectLst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rgbClr val="FFFFFF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endParaRPr lang="de-AT" sz="2400">
              <a:solidFill>
                <a:srgbClr val="000000"/>
              </a:solidFill>
            </a:endParaRPr>
          </a:p>
        </p:txBody>
      </p:sp>
      <p:sp>
        <p:nvSpPr>
          <p:cNvPr id="200" name="Richtungspfeil 29"/>
          <p:cNvSpPr>
            <a:extLst>
              <a:ext uri="smNativeData">
                <pr:smNativeData xmlns:pr="pr" xmlns="" val="SMDATA_12_CPuCVRMAAAAlAAAA2gAAAA0AAAAAkAAAAEgAAACQAAAASAAAAAAAAAAAAAAAAAAAAAEAAABQAAAAP1xpMnrT6z8AAAAAAADgPwAAAAAAAOA/AAAAAAAA4D8AAAAAAADgPwAAAAAAAOA/AAAAAAAA4D8AAAAAAADgPwAAAAAAAOA/AAAAAAAA4D8CAAAAjAAAAAEAAAAAAAAAX44AAP///wgm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fjgAA////AQAAAAAAAAAAAAAAAAAAAAAAAAAAAAAAAAAAAAAAAAAAAAAAAn9/fwCAgIADzMzMAMDA/wB/f38AAAAAAAAAAAAAAAAAAAAAAAAAAAAhAAAAGAAAABQAAAADHQAAqhAAADMnAABSEwAAAAAAAA=="/>
              </a:ext>
            </a:extLst>
          </p:cNvSpPr>
          <p:nvPr/>
        </p:nvSpPr>
        <p:spPr>
          <a:xfrm>
            <a:off x="4555421" y="3054005"/>
            <a:ext cx="2885440" cy="288000"/>
          </a:xfrm>
          <a:prstGeom prst="homePlate">
            <a:avLst>
              <a:gd name="adj" fmla="val 13043"/>
            </a:avLst>
          </a:prstGeom>
          <a:solidFill>
            <a:srgbClr val="5F8E00">
              <a:alpha val="62000"/>
            </a:srgbClr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000" dirty="0" smtClean="0">
                <a:solidFill>
                  <a:srgbClr val="000000"/>
                </a:solidFill>
              </a:rPr>
              <a:t>Lfd. Projekt</a:t>
            </a:r>
            <a:endParaRPr lang="de-AT" sz="1000" dirty="0">
              <a:solidFill>
                <a:srgbClr val="000000"/>
              </a:solidFill>
            </a:endParaRPr>
          </a:p>
        </p:txBody>
      </p:sp>
      <p:sp>
        <p:nvSpPr>
          <p:cNvPr id="203" name="Richtungspfeil 32"/>
          <p:cNvSpPr>
            <a:extLst>
              <a:ext uri="smNativeData">
                <pr:smNativeData xmlns:pr="pr" xmlns="" val="SMDATA_12_CPuCVRMAAAAlAAAA2gAAAA0AAAAAkAAAAEgAAACQAAAASAAAAAAAAAAAAAAAAAAAAAEAAABQAAAAP1xpMnrT6z8AAAAAAADgPwAAAAAAAOA/AAAAAAAA4D8AAAAAAADgPwAAAAAAAOA/AAAAAAAA4D8AAAAAAADgPwAAAAAAAOA/AAAAAAAA4D8CAAAAjAAAAAEAAAAAAAAAX44AAP///wgm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fjgAA////AQAAAAAAAAAAAAAAAAAAAAAAAAAAAAAAAAAAAAAAAAAAAAAAAn9/fwCAgIADzMzMAMDA/wB/f38AAAAAAAAAAAAAAAAAAAAAAAAAAAAhAAAAGAAAABQAAAADHQAAfBMAADMnAAAkFgAAAAAAAA=="/>
              </a:ext>
            </a:extLst>
          </p:cNvSpPr>
          <p:nvPr/>
        </p:nvSpPr>
        <p:spPr>
          <a:xfrm>
            <a:off x="4559231" y="3429000"/>
            <a:ext cx="2673350" cy="288000"/>
          </a:xfrm>
          <a:prstGeom prst="homePlate">
            <a:avLst>
              <a:gd name="adj" fmla="val 13043"/>
            </a:avLst>
          </a:prstGeom>
          <a:solidFill>
            <a:srgbClr val="5F8E00">
              <a:alpha val="62000"/>
            </a:srgbClr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000" dirty="0" err="1">
                <a:solidFill>
                  <a:srgbClr val="000000"/>
                </a:solidFill>
              </a:rPr>
              <a:t>Full</a:t>
            </a:r>
            <a:r>
              <a:rPr lang="de-AT" sz="1000" dirty="0">
                <a:solidFill>
                  <a:srgbClr val="000000"/>
                </a:solidFill>
              </a:rPr>
              <a:t> </a:t>
            </a:r>
            <a:r>
              <a:rPr lang="de-AT" sz="1000" dirty="0" err="1">
                <a:solidFill>
                  <a:srgbClr val="000000"/>
                </a:solidFill>
              </a:rPr>
              <a:t>Proposal</a:t>
            </a:r>
            <a:r>
              <a:rPr lang="de-AT" sz="1000" dirty="0">
                <a:solidFill>
                  <a:srgbClr val="000000"/>
                </a:solidFill>
              </a:rPr>
              <a:t> wenn </a:t>
            </a:r>
            <a:r>
              <a:rPr lang="de-AT" sz="1000" dirty="0" smtClean="0">
                <a:solidFill>
                  <a:srgbClr val="000000"/>
                </a:solidFill>
              </a:rPr>
              <a:t>OK bei </a:t>
            </a:r>
            <a:r>
              <a:rPr lang="de-AT" sz="1000" dirty="0">
                <a:solidFill>
                  <a:srgbClr val="000000"/>
                </a:solidFill>
              </a:rPr>
              <a:t>Stufe 1</a:t>
            </a:r>
          </a:p>
        </p:txBody>
      </p:sp>
      <p:sp>
        <p:nvSpPr>
          <p:cNvPr id="204" name="Rechteck 33"/>
          <p:cNvSpPr>
            <a:extLst>
              <a:ext uri="smNativeData">
                <pr:smNativeData xmlns:pr="pr" xmlns="" val="SMDATA_12_CPuCVRMAAAAlAAAAZAAAAA0AAAAAkAAAAEgAAACQAAAASAAAAAAAAAABAAAAAAAAAAEAAABQAAAAAAAAAAAA4D8AAAAAAADgPwAAAAAAAOA/AAAAAAAA4D8AAAAAAADgPwAAAAAAAOA/AAAAAAAA4D8AAAAAAADgPwAAAAAAAOA/AAAAAAAA4D8CAAAAjAAAAAEAAAAAAAAAergAAPf39wAAAAAAAAAAAAAAAAAAAAAAAAAAAAAAAAAAAAAAZAAAAAEAAABAAAAAAAAAAJz///9aAAAAAAAAAAEAAABQAAAA9vb2AAAAAAAAAAAAAAAAAAAAAAAAAAAAAAAAAAAAAAAAAAAAAAAAAAAAAAAAAAAAAAAAAAAAAAAAAAAAFAAAADwAAAAAAAAAAAAAAAAAAAAPAAAAAQAAACMAAAAjAAAAIwAAAB4AAAAAAAAAZAAAAGQAAAAAAAAAZAAAAGQAAAAVAAAAYAAAAAAAAAAAAAAADwAAACADAAAAAAAAAAAAAAEAAACgMgAAVgcAAKr4//8BAAAAAAAACQEAAABkAAAAAAAAABQAAABAHwAAAAAAACYAAAAAAAAAwOD//wAAAAAmAAAAZAAAABYAAABMAAAAAQAAAAAAAAACAAAAAAAAAAEAAAAAAAAJQQAAAAAAAAAkAAAAZAAAAGQAAAAAAAAAzMzMAAAAAABQAAAAUAAAAGQAAABkAAAAAAAAABcAAAAUAAAAAAAAAAAAAAD/fwAA/38AAAAAAAAJAAAABAAAAAAAAAAMAAAAEAAAAAAAAAAAAAAAAAAAAAAAAAAeAAAAaAAAAAAAAAAAAAAAAAAAAAAAAAAAAAAAECcAABAnAAAAAAAAAAAAAAAAAAAAAAAAAAAAAAAAAAAAAAAAAAAAAD8AAAAAAAAAwMD/AAAAAABkAAAAMgAAAAAAAABkAAAAAAAAAH9/fwAKAAAAHwAAAFQAAAB6uAAA9/f3APb29gAAAAAAAAAAAAAAAAAAAAAAAAAAAAAAAAAAAAAAAAAAAAAAAAIAAAACzMzMAMDA/wB/f38AAAAAAAAAAAAAAAAAAAAAAAAAAAAhAAAAGAAAABQAAACVGAAAMBcAAHgZAAATGAAAAAAAAA=="/>
              </a:ext>
            </a:extLst>
          </p:cNvSpPr>
          <p:nvPr/>
        </p:nvSpPr>
        <p:spPr>
          <a:xfrm>
            <a:off x="4072184" y="3859530"/>
            <a:ext cx="144145" cy="144145"/>
          </a:xfrm>
          <a:prstGeom prst="rect">
            <a:avLst/>
          </a:prstGeom>
          <a:solidFill>
            <a:srgbClr val="7AB8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40005" dist="22860" dir="5400000" algn="tr">
              <a:schemeClr val="tx1">
                <a:alpha val="35000"/>
              </a:schemeClr>
            </a:outerShdw>
          </a:effectLst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rgbClr val="FFFFFF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endParaRPr lang="de-AT" sz="2400">
              <a:solidFill>
                <a:srgbClr val="000000"/>
              </a:solidFill>
            </a:endParaRPr>
          </a:p>
        </p:txBody>
      </p:sp>
      <p:sp>
        <p:nvSpPr>
          <p:cNvPr id="23" name="Richtungspfeil 32"/>
          <p:cNvSpPr>
            <a:extLst>
              <a:ext uri="smNativeData">
                <pr:smNativeData xmlns:pr="pr" xmlns="" val="SMDATA_12_CPuCVRMAAAAlAAAA2gAAAA0AAAAAkAAAAEgAAACQAAAASAAAAAAAAAAAAAAAAAAAAAEAAABQAAAAP1xpMnrT6z8AAAAAAADgPwAAAAAAAOA/AAAAAAAA4D8AAAAAAADgPwAAAAAAAOA/AAAAAAAA4D8AAAAAAADgPwAAAAAAAOA/AAAAAAAA4D8CAAAAjAAAAAEAAAAAAAAAX44AAP///wgm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fjgAA////AQAAAAAAAAAAAAAAAAAAAAAAAAAAAAAAAAAAAAAAAAAAAAAAAn9/fwCAgIADzMzMAMDA/wB/f38AAAAAAAAAAAAAAAAAAAAAAAAAAAAhAAAAGAAAABQAAAADHQAAfBMAADMnAAAkFgAAAAAAAA=="/>
              </a:ext>
            </a:extLst>
          </p:cNvSpPr>
          <p:nvPr/>
        </p:nvSpPr>
        <p:spPr>
          <a:xfrm>
            <a:off x="4561136" y="3795395"/>
            <a:ext cx="1701165" cy="288000"/>
          </a:xfrm>
          <a:prstGeom prst="homePlate">
            <a:avLst>
              <a:gd name="adj" fmla="val 13043"/>
            </a:avLst>
          </a:prstGeom>
          <a:solidFill>
            <a:srgbClr val="5F8E00">
              <a:alpha val="62000"/>
            </a:srgbClr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000" dirty="0" smtClean="0">
                <a:solidFill>
                  <a:srgbClr val="000000"/>
                </a:solidFill>
              </a:rPr>
              <a:t>Status: eingereicht</a:t>
            </a:r>
            <a:endParaRPr lang="de-AT" sz="1000" dirty="0">
              <a:solidFill>
                <a:srgbClr val="000000"/>
              </a:solidFill>
            </a:endParaRPr>
          </a:p>
        </p:txBody>
      </p:sp>
      <p:sp>
        <p:nvSpPr>
          <p:cNvPr id="24" name="Rechteck 11"/>
          <p:cNvSpPr>
            <a:extLst>
              <a:ext uri="smNativeData">
                <pr:smNativeData xmlns="" xmlns:pr="pr" val="SMDATA_12_CPuCVRMAAAAlAAAAZAAAAA0AAAAAkAAAAEgAAACQAAAASAAAAAAAAAABAAAAAAAAAAEAAABQAAAAAAAAAAAA4D8AAAAAAADgPwAAAAAAAOA/AAAAAAAA4D8AAAAAAADgPwAAAAAAAOA/AAAAAAAA4D8AAAAAAADgPwAAAAAAAOA/AAAAAAAA4D8CAAAAjAAAAAEAAAAAAAAA/8AAAPf39wAAAAAAAAAAAAAAAAAAAAAAAAAAAAAAAAAAAAAAZAAAAAEAAABAAAAAAAAAAJz///9aAAAAAAAAAAEAAABQAAAA9vb2AAAAAAAAAAAAAAAAAAAAAAAAAAAAAAAAAAAAAAAAAAAAAAAAAAAAAAAAAAAAAAAAAAAAAAAAAAAAFAAAADwAAAAAAAAAAAAAAAAAAAAPAAAAAQAAACMAAAAjAAAAIwAAAB4AAAAAAAAAZAAAAGQAAAAAAAAAZAAAAGQAAAAVAAAAYAAAAAAAAAAAAAAADwAAACADAAAAAAAAAAAAAAEAAACgMgAAVgcAAKr4//8BAAAAAAAACQEAAABkAAAAAAAAABQAAABAHwAAAAAAACYAAAAAAAAAwOD//wAAAAAmAAAAZAAAABYAAABMAAAAAQAAAAAAAAACAAAAAAAAAAEAAAAAAAAJQQAAAAAAAAAkAAAAZAAAAGQAAAAAAAAAzMzMAAAAAABQAAAAUAAAAGQAAABkAAAAAAAAABcAAAAUAAAAAAAAAAAAAAD/fwAA/38AAAAAAAAJAAAABAAAAAAAAAAMAAAAEAAAAAAAAAAAAAAAAAAAAAAAAAAeAAAAaAAAAAAAAAAAAAAAAAAAAAAAAAAAAAAAECcAABAnAAAAAAAAAAAAAAAAAAAAAAAAAAAAAAAAAAAAAAAAAAAAAD8AAAAAAAAAwMD/AAAAAABkAAAAMgAAAAAAAABkAAAAAAAAAH9/fwAKAAAAHwAAAFQAAAD/wAAA9/f3APb29gAAAAAAAAAAAAAAAAAAAAAAAAAAAAAAAAAAAAAAAAAAAAAAAAIAAAACzMzMAMDA/wB/f38AAAAAAAAAAAAAAAAAAAAAAAAAAAAhAAAAGAAAABQAAAB1KgAAbCIAAFgrAABPIwAAAAAAAA=="/>
              </a:ext>
            </a:extLst>
          </p:cNvSpPr>
          <p:nvPr/>
        </p:nvSpPr>
        <p:spPr>
          <a:xfrm>
            <a:off x="4173786" y="2767965"/>
            <a:ext cx="144145" cy="14414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40005" dist="22860" dir="5400000" algn="tr">
              <a:schemeClr val="tx1">
                <a:alpha val="35000"/>
              </a:schemeClr>
            </a:outerShdw>
          </a:effectLst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rgbClr val="FFFFFF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endParaRPr lang="de-AT" sz="2400">
              <a:solidFill>
                <a:srgbClr val="000000"/>
              </a:solidFill>
            </a:endParaRPr>
          </a:p>
        </p:txBody>
      </p:sp>
      <p:sp>
        <p:nvSpPr>
          <p:cNvPr id="25" name="Richtungspfeil 29"/>
          <p:cNvSpPr>
            <a:extLst>
              <a:ext uri="smNativeData">
                <pr:smNativeData xmlns:pr="pr" xmlns="" val="SMDATA_12_CPuCVRMAAAAlAAAA2gAAAA0AAAAAkAAAAEgAAACQAAAASAAAAAAAAAAAAAAAAAAAAAEAAABQAAAAP1xpMnrT6z8AAAAAAADgPwAAAAAAAOA/AAAAAAAA4D8AAAAAAADgPwAAAAAAAOA/AAAAAAAA4D8AAAAAAADgPwAAAAAAAOA/AAAAAAAA4D8CAAAAjAAAAAEAAAAAAAAAX44AAP///wgm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fjgAA////AQAAAAAAAAAAAAAAAAAAAAAAAAAAAAAAAAAAAAAAAAAAAAAAAn9/fwCAgIADzMzMAMDA/wB/f38AAAAAAAAAAAAAAAAAAAAAAAAAAAAhAAAAGAAAABQAAAADHQAAqhAAADMnAABSEwAAAAAAAA=="/>
              </a:ext>
            </a:extLst>
          </p:cNvSpPr>
          <p:nvPr/>
        </p:nvSpPr>
        <p:spPr>
          <a:xfrm>
            <a:off x="6521378" y="2676845"/>
            <a:ext cx="1965961" cy="288000"/>
          </a:xfrm>
          <a:prstGeom prst="homePlate">
            <a:avLst>
              <a:gd name="adj" fmla="val 13043"/>
            </a:avLst>
          </a:prstGeom>
          <a:solidFill>
            <a:srgbClr val="5F8E00">
              <a:alpha val="62000"/>
            </a:srgbClr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000" dirty="0" smtClean="0">
                <a:solidFill>
                  <a:srgbClr val="000000"/>
                </a:solidFill>
              </a:rPr>
              <a:t>Start: Akquise in D &amp; CH</a:t>
            </a:r>
            <a:endParaRPr lang="de-AT" sz="1000" dirty="0">
              <a:solidFill>
                <a:srgbClr val="000000"/>
              </a:solidFill>
            </a:endParaRPr>
          </a:p>
        </p:txBody>
      </p:sp>
      <p:sp>
        <p:nvSpPr>
          <p:cNvPr id="26" name="Richtungspfeil 29"/>
          <p:cNvSpPr>
            <a:extLst>
              <a:ext uri="smNativeData">
                <pr:smNativeData xmlns:pr="pr" xmlns="" val="SMDATA_12_CPuCVRMAAAAlAAAA2gAAAA0AAAAAkAAAAEgAAACQAAAASAAAAAAAAAAAAAAAAAAAAAEAAABQAAAAP1xpMnrT6z8AAAAAAADgPwAAAAAAAOA/AAAAAAAA4D8AAAAAAADgPwAAAAAAAOA/AAAAAAAA4D8AAAAAAADgPwAAAAAAAOA/AAAAAAAA4D8CAAAAjAAAAAEAAAAAAAAAX44AAP///wgm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fjgAA////AQAAAAAAAAAAAAAAAAAAAAAAAAAAAAAAAAAAAAAAAAAAAAAAAn9/fwCAgIADzMzMAMDA/wB/f38AAAAAAAAAAAAAAAAAAAAAAAAAAAAhAAAAGAAAABQAAAADHQAAqhAAADMnAABSEwAAAAAAAA=="/>
              </a:ext>
            </a:extLst>
          </p:cNvSpPr>
          <p:nvPr/>
        </p:nvSpPr>
        <p:spPr>
          <a:xfrm>
            <a:off x="4555420" y="2322196"/>
            <a:ext cx="3931919" cy="287020"/>
          </a:xfrm>
          <a:prstGeom prst="homePlate">
            <a:avLst>
              <a:gd name="adj" fmla="val 13043"/>
            </a:avLst>
          </a:prstGeom>
          <a:solidFill>
            <a:srgbClr val="5F8E00">
              <a:alpha val="62000"/>
            </a:srgbClr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000" dirty="0" smtClean="0">
                <a:solidFill>
                  <a:srgbClr val="000000"/>
                </a:solidFill>
              </a:rPr>
              <a:t>Lfd. Projekt                                                     Abschluss Q4/16</a:t>
            </a:r>
            <a:endParaRPr lang="de-AT" sz="1000" dirty="0">
              <a:solidFill>
                <a:srgbClr val="000000"/>
              </a:solidFill>
            </a:endParaRPr>
          </a:p>
        </p:txBody>
      </p:sp>
      <p:sp>
        <p:nvSpPr>
          <p:cNvPr id="32" name="Rechteck 11"/>
          <p:cNvSpPr>
            <a:extLst>
              <a:ext uri="smNativeData">
                <pr:smNativeData xmlns="" xmlns:pr="pr" val="SMDATA_12_CPuCVRMAAAAlAAAAZAAAAA0AAAAAkAAAAEgAAACQAAAASAAAAAAAAAABAAAAAAAAAAEAAABQAAAAAAAAAAAA4D8AAAAAAADgPwAAAAAAAOA/AAAAAAAA4D8AAAAAAADgPwAAAAAAAOA/AAAAAAAA4D8AAAAAAADgPwAAAAAAAOA/AAAAAAAA4D8CAAAAjAAAAAEAAAAAAAAA/8AAAPf39wAAAAAAAAAAAAAAAAAAAAAAAAAAAAAAAAAAAAAAZAAAAAEAAABAAAAAAAAAAJz///9aAAAAAAAAAAEAAABQAAAA9vb2AAAAAAAAAAAAAAAAAAAAAAAAAAAAAAAAAAAAAAAAAAAAAAAAAAAAAAAAAAAAAAAAAAAAAAAAAAAAFAAAADwAAAAAAAAAAAAAAAAAAAAPAAAAAQAAACMAAAAjAAAAIwAAAB4AAAAAAAAAZAAAAGQAAAAAAAAAZAAAAGQAAAAVAAAAYAAAAAAAAAAAAAAADwAAACADAAAAAAAAAAAAAAEAAACgMgAAVgcAAKr4//8BAAAAAAAACQEAAABkAAAAAAAAABQAAABAHwAAAAAAACYAAAAAAAAAwOD//wAAAAAmAAAAZAAAABYAAABMAAAAAQAAAAAAAAACAAAAAAAAAAEAAAAAAAAJQQAAAAAAAAAkAAAAZAAAAGQAAAAAAAAAzMzMAAAAAABQAAAAUAAAAGQAAABkAAAAAAAAABcAAAAUAAAAAAAAAAAAAAD/fwAA/38AAAAAAAAJAAAABAAAAAAAAAAMAAAAEAAAAAAAAAAAAAAAAAAAAAAAAAAeAAAAaAAAAAAAAAAAAAAAAAAAAAAAAAAAAAAAECcAABAnAAAAAAAAAAAAAAAAAAAAAAAAAAAAAAAAAAAAAAAAAAAAAD8AAAAAAAAAwMD/AAAAAABkAAAAMgAAAAAAAABkAAAAAAAAAH9/fwAKAAAAHwAAAFQAAAD/wAAA9/f3APb29gAAAAAAAAAAAAAAAAAAAAAAAAAAAAAAAAAAAAAAAAAAAAAAAAIAAAACzMzMAMDA/wB/f38AAAAAAAAAAAAAAAAAAAAAAAAAAAAhAAAAGAAAABQAAAB1KgAAbCIAAFgrAABPIwAAAAAAAA=="/>
              </a:ext>
            </a:extLst>
          </p:cNvSpPr>
          <p:nvPr/>
        </p:nvSpPr>
        <p:spPr>
          <a:xfrm>
            <a:off x="4075996" y="3561080"/>
            <a:ext cx="144145" cy="14414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40005" dist="22860" dir="5400000" algn="tr">
              <a:schemeClr val="tx1">
                <a:alpha val="35000"/>
              </a:schemeClr>
            </a:outerShdw>
          </a:effectLst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rgbClr val="FFFFFF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endParaRPr lang="de-AT" sz="2400">
              <a:solidFill>
                <a:srgbClr val="000000"/>
              </a:solidFill>
            </a:endParaRPr>
          </a:p>
        </p:txBody>
      </p:sp>
      <p:sp>
        <p:nvSpPr>
          <p:cNvPr id="33" name="Rechteck 11"/>
          <p:cNvSpPr>
            <a:extLst>
              <a:ext uri="smNativeData">
                <pr:smNativeData xmlns="" xmlns:pr="pr" val="SMDATA_12_CPuCVRMAAAAlAAAAZAAAAA0AAAAAkAAAAEgAAACQAAAASAAAAAAAAAABAAAAAAAAAAEAAABQAAAAAAAAAAAA4D8AAAAAAADgPwAAAAAAAOA/AAAAAAAA4D8AAAAAAADgPwAAAAAAAOA/AAAAAAAA4D8AAAAAAADgPwAAAAAAAOA/AAAAAAAA4D8CAAAAjAAAAAEAAAAAAAAA/8AAAPf39wAAAAAAAAAAAAAAAAAAAAAAAAAAAAAAAAAAAAAAZAAAAAEAAABAAAAAAAAAAJz///9aAAAAAAAAAAEAAABQAAAA9vb2AAAAAAAAAAAAAAAAAAAAAAAAAAAAAAAAAAAAAAAAAAAAAAAAAAAAAAAAAAAAAAAAAAAAAAAAAAAAFAAAADwAAAAAAAAAAAAAAAAAAAAPAAAAAQAAACMAAAAjAAAAIwAAAB4AAAAAAAAAZAAAAGQAAAAAAAAAZAAAAGQAAAAVAAAAYAAAAAAAAAAAAAAADwAAACADAAAAAAAAAAAAAAEAAACgMgAAVgcAAKr4//8BAAAAAAAACQEAAABkAAAAAAAAABQAAABAHwAAAAAAACYAAAAAAAAAwOD//wAAAAAmAAAAZAAAABYAAABMAAAAAQAAAAAAAAACAAAAAAAAAAEAAAAAAAAJQQAAAAAAAAAkAAAAZAAAAGQAAAAAAAAAzMzMAAAAAABQAAAAUAAAAGQAAABkAAAAAAAAABcAAAAUAAAAAAAAAAAAAAD/fwAA/38AAAAAAAAJAAAABAAAAAAAAAAMAAAAEAAAAAAAAAAAAAAAAAAAAAAAAAAeAAAAaAAAAAAAAAAAAAAAAAAAAAAAAAAAAAAAECcAABAnAAAAAAAAAAAAAAAAAAAAAAAAAAAAAAAAAAAAAAAAAAAAAD8AAAAAAAAAwMD/AAAAAABkAAAAMgAAAAAAAABkAAAAAAAAAH9/fwAKAAAAHwAAAFQAAAD/wAAA9/f3APb29gAAAAAAAAAAAAAAAAAAAAAAAAAAAAAAAAAAAAAAAAAAAAAAAAIAAAACzMzMAMDA/wB/f38AAAAAAAAAAAAAAAAAAAAAAAAAAAAhAAAAGAAAABQAAAB1KgAAbCIAAFgrAABPIwAAAAAAAA=="/>
              </a:ext>
            </a:extLst>
          </p:cNvSpPr>
          <p:nvPr/>
        </p:nvSpPr>
        <p:spPr>
          <a:xfrm>
            <a:off x="4075996" y="4618355"/>
            <a:ext cx="144145" cy="14414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40005" dist="22860" dir="5400000" algn="tr">
              <a:schemeClr val="tx1">
                <a:alpha val="35000"/>
              </a:schemeClr>
            </a:outerShdw>
          </a:effectLst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rgbClr val="FFFFFF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endParaRPr lang="de-AT" sz="2400">
              <a:solidFill>
                <a:srgbClr val="000000"/>
              </a:solidFill>
            </a:endParaRPr>
          </a:p>
        </p:txBody>
      </p:sp>
      <p:sp>
        <p:nvSpPr>
          <p:cNvPr id="35" name="Richtungspfeil 32"/>
          <p:cNvSpPr>
            <a:extLst>
              <a:ext uri="smNativeData">
                <pr:smNativeData xmlns:pr="pr" xmlns="" val="SMDATA_12_CPuCVRMAAAAlAAAA2gAAAA0AAAAAkAAAAEgAAACQAAAASAAAAAAAAAAAAAAAAAAAAAEAAABQAAAAP1xpMnrT6z8AAAAAAADgPwAAAAAAAOA/AAAAAAAA4D8AAAAAAADgPwAAAAAAAOA/AAAAAAAA4D8AAAAAAADgPwAAAAAAAOA/AAAAAAAA4D8CAAAAjAAAAAEAAAAAAAAAX44AAP///wgm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fjgAA////AQAAAAAAAAAAAAAAAAAAAAAAAAAAAAAAAAAAAAAAAAAAAAAAAn9/fwCAgIADzMzMAMDA/wB/f38AAAAAAAAAAAAAAAAAAAAAAAAAAAAhAAAAGAAAABQAAAADHQAAfBMAADMnAAAkFgAAAAAAAA=="/>
              </a:ext>
            </a:extLst>
          </p:cNvSpPr>
          <p:nvPr/>
        </p:nvSpPr>
        <p:spPr>
          <a:xfrm>
            <a:off x="5540306" y="4544060"/>
            <a:ext cx="1701165" cy="288000"/>
          </a:xfrm>
          <a:prstGeom prst="homePlate">
            <a:avLst>
              <a:gd name="adj" fmla="val 13043"/>
            </a:avLst>
          </a:prstGeom>
          <a:solidFill>
            <a:srgbClr val="5F8E00">
              <a:alpha val="62000"/>
            </a:srgbClr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000" dirty="0" smtClean="0">
                <a:solidFill>
                  <a:srgbClr val="000000"/>
                </a:solidFill>
              </a:rPr>
              <a:t>Vorbereitung Einreichung</a:t>
            </a:r>
            <a:endParaRPr lang="de-AT" sz="1000" dirty="0">
              <a:solidFill>
                <a:srgbClr val="000000"/>
              </a:solidFill>
            </a:endParaRPr>
          </a:p>
        </p:txBody>
      </p:sp>
      <p:sp>
        <p:nvSpPr>
          <p:cNvPr id="36" name="Rechteck 33"/>
          <p:cNvSpPr>
            <a:extLst>
              <a:ext uri="smNativeData">
                <pr:smNativeData xmlns:pr="pr" xmlns="" val="SMDATA_12_CPuCVRMAAAAlAAAAZAAAAA0AAAAAkAAAAEgAAACQAAAASAAAAAAAAAABAAAAAAAAAAEAAABQAAAAAAAAAAAA4D8AAAAAAADgPwAAAAAAAOA/AAAAAAAA4D8AAAAAAADgPwAAAAAAAOA/AAAAAAAA4D8AAAAAAADgPwAAAAAAAOA/AAAAAAAA4D8CAAAAjAAAAAEAAAAAAAAAergAAPf39wAAAAAAAAAAAAAAAAAAAAAAAAAAAAAAAAAAAAAAZAAAAAEAAABAAAAAAAAAAJz///9aAAAAAAAAAAEAAABQAAAA9vb2AAAAAAAAAAAAAAAAAAAAAAAAAAAAAAAAAAAAAAAAAAAAAAAAAAAAAAAAAAAAAAAAAAAAAAAAAAAAFAAAADwAAAAAAAAAAAAAAAAAAAAPAAAAAQAAACMAAAAjAAAAIwAAAB4AAAAAAAAAZAAAAGQAAAAAAAAAZAAAAGQAAAAVAAAAYAAAAAAAAAAAAAAADwAAACADAAAAAAAAAAAAAAEAAACgMgAAVgcAAKr4//8BAAAAAAAACQEAAABkAAAAAAAAABQAAABAHwAAAAAAACYAAAAAAAAAwOD//wAAAAAmAAAAZAAAABYAAABMAAAAAQAAAAAAAAACAAAAAAAAAAEAAAAAAAAJQQAAAAAAAAAkAAAAZAAAAGQAAAAAAAAAzMzMAAAAAABQAAAAUAAAAGQAAABkAAAAAAAAABcAAAAUAAAAAAAAAAAAAAD/fwAA/38AAAAAAAAJAAAABAAAAAAAAAAMAAAAEAAAAAAAAAAAAAAAAAAAAAAAAAAeAAAAaAAAAAAAAAAAAAAAAAAAAAAAAAAAAAAAECcAABAnAAAAAAAAAAAAAAAAAAAAAAAAAAAAAAAAAAAAAAAAAAAAAD8AAAAAAAAAwMD/AAAAAABkAAAAMgAAAAAAAABkAAAAAAAAAH9/fwAKAAAAHwAAAFQAAAB6uAAA9/f3APb29gAAAAAAAAAAAAAAAAAAAAAAAAAAAAAAAAAAAAAAAAAAAAAAAAIAAAACzMzMAMDA/wB/f38AAAAAAAAAAAAAAAAAAAAAAAAAAAAhAAAAGAAAABQAAACVGAAAMBcAAHgZAAATGAAAAAAAAA=="/>
              </a:ext>
            </a:extLst>
          </p:cNvSpPr>
          <p:nvPr/>
        </p:nvSpPr>
        <p:spPr>
          <a:xfrm>
            <a:off x="3940106" y="4234525"/>
            <a:ext cx="144145" cy="144145"/>
          </a:xfrm>
          <a:prstGeom prst="rect">
            <a:avLst/>
          </a:prstGeom>
          <a:solidFill>
            <a:srgbClr val="7AB8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40005" dist="22860" dir="5400000" algn="tr">
              <a:schemeClr val="tx1">
                <a:alpha val="35000"/>
              </a:schemeClr>
            </a:outerShdw>
          </a:effectLst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rgbClr val="FFFFFF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endParaRPr lang="de-AT" sz="2400">
              <a:solidFill>
                <a:srgbClr val="000000"/>
              </a:solidFill>
            </a:endParaRPr>
          </a:p>
        </p:txBody>
      </p:sp>
      <p:sp>
        <p:nvSpPr>
          <p:cNvPr id="38" name="Richtungspfeil 32"/>
          <p:cNvSpPr>
            <a:extLst>
              <a:ext uri="smNativeData">
                <pr:smNativeData xmlns:pr="pr" xmlns="" val="SMDATA_12_CPuCVRMAAAAlAAAA2gAAAA0AAAAAkAAAAEgAAACQAAAASAAAAAAAAAAAAAAAAAAAAAEAAABQAAAAP1xpMnrT6z8AAAAAAADgPwAAAAAAAOA/AAAAAAAA4D8AAAAAAADgPwAAAAAAAOA/AAAAAAAA4D8AAAAAAADgPwAAAAAAAOA/AAAAAAAA4D8CAAAAjAAAAAEAAAAAAAAAX44AAP///wgm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fjgAA////AQAAAAAAAAAAAAAAAAAAAAAAAAAAAAAAAAAAAAAAAAAAAAAAAn9/fwCAgIADzMzMAMDA/wB/f38AAAAAAAAAAAAAAAAAAAAAAAAAAAAhAAAAGAAAABQAAAADHQAAfBMAADMnAAAkFgAAAAAAAA=="/>
              </a:ext>
            </a:extLst>
          </p:cNvSpPr>
          <p:nvPr/>
        </p:nvSpPr>
        <p:spPr>
          <a:xfrm>
            <a:off x="4564950" y="4169410"/>
            <a:ext cx="2906392" cy="288000"/>
          </a:xfrm>
          <a:prstGeom prst="homePlate">
            <a:avLst>
              <a:gd name="adj" fmla="val 13043"/>
            </a:avLst>
          </a:prstGeom>
          <a:solidFill>
            <a:srgbClr val="5F8E00">
              <a:alpha val="62000"/>
            </a:srgbClr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000" dirty="0" smtClean="0">
                <a:solidFill>
                  <a:srgbClr val="000000"/>
                </a:solidFill>
              </a:rPr>
              <a:t>Lfd. Projekt</a:t>
            </a:r>
            <a:endParaRPr lang="de-AT" sz="1000" dirty="0">
              <a:solidFill>
                <a:srgbClr val="000000"/>
              </a:solidFill>
            </a:endParaRPr>
          </a:p>
        </p:txBody>
      </p:sp>
      <p:sp>
        <p:nvSpPr>
          <p:cNvPr id="39" name="Rechteck 11"/>
          <p:cNvSpPr>
            <a:extLst>
              <a:ext uri="smNativeData">
                <pr:smNativeData xmlns="" xmlns:pr="pr" val="SMDATA_12_CPuCVRMAAAAlAAAAZAAAAA0AAAAAkAAAAEgAAACQAAAASAAAAAAAAAABAAAAAAAAAAEAAABQAAAAAAAAAAAA4D8AAAAAAADgPwAAAAAAAOA/AAAAAAAA4D8AAAAAAADgPwAAAAAAAOA/AAAAAAAA4D8AAAAAAADgPwAAAAAAAOA/AAAAAAAA4D8CAAAAjAAAAAEAAAAAAAAA/8AAAPf39wAAAAAAAAAAAAAAAAAAAAAAAAAAAAAAAAAAAAAAZAAAAAEAAABAAAAAAAAAAJz///9aAAAAAAAAAAEAAABQAAAA9vb2AAAAAAAAAAAAAAAAAAAAAAAAAAAAAAAAAAAAAAAAAAAAAAAAAAAAAAAAAAAAAAAAAAAAAAAAAAAAFAAAADwAAAAAAAAAAAAAAAAAAAAPAAAAAQAAACMAAAAjAAAAIwAAAB4AAAAAAAAAZAAAAGQAAAAAAAAAZAAAAGQAAAAVAAAAYAAAAAAAAAAAAAAADwAAACADAAAAAAAAAAAAAAEAAACgMgAAVgcAAKr4//8BAAAAAAAACQEAAABkAAAAAAAAABQAAABAHwAAAAAAACYAAAAAAAAAwOD//wAAAAAmAAAAZAAAABYAAABMAAAAAQAAAAAAAAACAAAAAAAAAAEAAAAAAAAJQQAAAAAAAAAkAAAAZAAAAGQAAAAAAAAAzMzMAAAAAABQAAAAUAAAAGQAAABkAAAAAAAAABcAAAAUAAAAAAAAAAAAAAD/fwAA/38AAAAAAAAJAAAABAAAAAAAAAAMAAAAEAAAAAAAAAAAAAAAAAAAAAAAAAAeAAAAaAAAAAAAAAAAAAAAAAAAAAAAAAAAAAAAECcAABAnAAAAAAAAAAAAAAAAAAAAAAAAAAAAAAAAAAAAAAAAAAAAAD8AAAAAAAAAwMD/AAAAAABkAAAAMgAAAAAAAABkAAAAAAAAAH9/fwAKAAAAHwAAAFQAAAD/wAAA9/f3APb29gAAAAAAAAAAAAAAAAAAAAAAAAAAAAAAAAAAAAAAAAAAAAAAAAIAAAACzMzMAMDA/wB/f38AAAAAAAAAAAAAAAAAAAAAAAAAAAAhAAAAGAAAABQAAAB1KgAAbCIAAFgrAABPIwAAAAAAAA=="/>
              </a:ext>
            </a:extLst>
          </p:cNvSpPr>
          <p:nvPr/>
        </p:nvSpPr>
        <p:spPr>
          <a:xfrm>
            <a:off x="4075996" y="4966335"/>
            <a:ext cx="144145" cy="14414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40005" dist="22860" dir="5400000" algn="tr">
              <a:schemeClr val="tx1">
                <a:alpha val="35000"/>
              </a:schemeClr>
            </a:outerShdw>
          </a:effectLst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rgbClr val="FFFFFF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endParaRPr lang="de-AT" sz="2400">
              <a:solidFill>
                <a:srgbClr val="000000"/>
              </a:solidFill>
            </a:endParaRPr>
          </a:p>
        </p:txBody>
      </p:sp>
      <p:sp>
        <p:nvSpPr>
          <p:cNvPr id="41" name="Richtungspfeil 32"/>
          <p:cNvSpPr>
            <a:extLst>
              <a:ext uri="smNativeData">
                <pr:smNativeData xmlns:pr="pr" xmlns="" val="SMDATA_12_CPuCVRMAAAAlAAAA2gAAAA0AAAAAkAAAAEgAAACQAAAASAAAAAAAAAAAAAAAAAAAAAEAAABQAAAAP1xpMnrT6z8AAAAAAADgPwAAAAAAAOA/AAAAAAAA4D8AAAAAAADgPwAAAAAAAOA/AAAAAAAA4D8AAAAAAADgPwAAAAAAAOA/AAAAAAAA4D8CAAAAjAAAAAEAAAAAAAAAX44AAP///wgm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fjgAA////AQAAAAAAAAAAAAAAAAAAAAAAAAAAAAAAAAAAAAAAAAAAAAAAAn9/fwCAgIADzMzMAMDA/wB/f38AAAAAAAAAAAAAAAAAAAAAAAAAAAAhAAAAGAAAABQAAAADHQAAfBMAADMnAAAkFgAAAAAAAA=="/>
              </a:ext>
            </a:extLst>
          </p:cNvSpPr>
          <p:nvPr/>
        </p:nvSpPr>
        <p:spPr>
          <a:xfrm>
            <a:off x="4937056" y="4904395"/>
            <a:ext cx="1701165" cy="288000"/>
          </a:xfrm>
          <a:prstGeom prst="homePlate">
            <a:avLst>
              <a:gd name="adj" fmla="val 13043"/>
            </a:avLst>
          </a:prstGeom>
          <a:solidFill>
            <a:srgbClr val="5F8E00">
              <a:alpha val="62000"/>
            </a:srgbClr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000" dirty="0" smtClean="0">
                <a:solidFill>
                  <a:srgbClr val="000000"/>
                </a:solidFill>
              </a:rPr>
              <a:t>Vorbereitung Einreichung</a:t>
            </a:r>
            <a:endParaRPr lang="de-AT" sz="1000" dirty="0">
              <a:solidFill>
                <a:srgbClr val="000000"/>
              </a:solidFill>
            </a:endParaRPr>
          </a:p>
        </p:txBody>
      </p:sp>
      <p:sp>
        <p:nvSpPr>
          <p:cNvPr id="42" name="Rechteck 14"/>
          <p:cNvSpPr>
            <a:extLst>
              <a:ext uri="smNativeData">
                <pr:smNativeData xmlns:pr="pr" xmlns="" val="SMDATA_12_CPuCVRMAAAAlAAAAZAAAAA0AAAAAkAAAAEgAAACQAAAASAAAAAAAAAABAAAAAAAAAAEAAABQAAAAAAAAAAAA4D8AAAAAAADgPwAAAAAAAOA/AAAAAAAA4D8AAAAAAADgPwAAAAAAAOA/AAAAAAAA4D8AAAAAAADgPwAAAAAAAOA/AAAAAAAA4D8CAAAAjAAAAAEAAAAAAAAAergAAPf39wAAAAAAAAAAAAAAAAAAAAAAAAAAAAAAAAAAAAAAZAAAAAEAAABAAAAAAAAAAJz///9aAAAAAAAAAAEAAABQAAAA9vb2AAAAAAAAAAAAAAAAAAAAAAAAAAAAAAAAAAAAAAAAAAAAAAAAAAAAAAAAAAAAAAAAAAAAAAAAAAAAFAAAADwAAAAAAAAAAAAAAAAAAAAPAAAAAQAAACMAAAAjAAAAIwAAAB4AAAAAAAAAZAAAAGQAAAAAAAAAZAAAAGQAAAAVAAAAYAAAAAAAAAAAAAAADwAAACADAAAAAAAAAAAAAAEAAACgMgAAVgcAAKr4//8BAAAAAAAACQEAAABkAAAAAAAAABQAAABAHwAAAAAAACYAAAAAAAAAwOD//wAAAAAmAAAAZAAAABYAAABMAAAAAQAAAAAAAAACAAAAAAAAAAEAAAAAAAAJQQAAAAAAAAAkAAAAZAAAAGQAAAAAAAAAzMzMAAAAAABQAAAAUAAAAGQAAABkAAAAAAAAABcAAAAUAAAAAAAAAAAAAAD/fwAA/38AAAAAAAAJAAAABAAAAAAAAAAMAAAAEAAAAAAAAAAAAAAAAAAAAAAAAAAeAAAAaAAAAAAAAAAAAAAAAAAAAAAAAAAAAAAAECcAABAnAAAAAAAAAAAAAAAAAAAAAAAAAAAAAAAAAAAAAAAAAAAAAD8AAAAAAAAAwMD/AAAAAABkAAAAMgAAAAAAAABkAAAAAAAAAH9/fwAKAAAAHwAAAFQAAAB6uAAA9/f3APb29gAAAAAAAAAAAAAAAAAAAAAAAAAAAAAAAAAAAAAAAAAAAAAAAAIAAAACzMzMAMDA/wB/f38AAAAAAAAAAAAAAAAAAAAAAAAAAAAhAAAAGAAAABQAAACZGAAAywsAAHsZAACtDAAAAAAAAA=="/>
              </a:ext>
            </a:extLst>
          </p:cNvSpPr>
          <p:nvPr/>
        </p:nvSpPr>
        <p:spPr>
          <a:xfrm>
            <a:off x="3958521" y="2775585"/>
            <a:ext cx="143510" cy="143510"/>
          </a:xfrm>
          <a:prstGeom prst="rect">
            <a:avLst/>
          </a:prstGeom>
          <a:solidFill>
            <a:srgbClr val="7AB8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40005" dist="22860" dir="5400000" algn="tr">
              <a:schemeClr val="tx1">
                <a:alpha val="35000"/>
              </a:schemeClr>
            </a:outerShdw>
          </a:effectLst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rgbClr val="FFFFFF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endParaRPr lang="de-AT" sz="2400">
              <a:solidFill>
                <a:srgbClr val="000000"/>
              </a:solidFill>
            </a:endParaRPr>
          </a:p>
        </p:txBody>
      </p:sp>
      <p:sp>
        <p:nvSpPr>
          <p:cNvPr id="43" name="Richtungspfeil 29"/>
          <p:cNvSpPr>
            <a:extLst>
              <a:ext uri="smNativeData">
                <pr:smNativeData xmlns:pr="pr" xmlns="" val="SMDATA_12_CPuCVRMAAAAlAAAA2gAAAA0AAAAAkAAAAEgAAACQAAAASAAAAAAAAAAAAAAAAAAAAAEAAABQAAAAP1xpMnrT6z8AAAAAAADgPwAAAAAAAOA/AAAAAAAA4D8AAAAAAADgPwAAAAAAAOA/AAAAAAAA4D8AAAAAAADgPwAAAAAAAOA/AAAAAAAA4D8CAAAAjAAAAAEAAAAAAAAAX44AAP///wgm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fjgAA////AQAAAAAAAAAAAAAAAAAAAAAAAAAAAAAAAAAAAAAAAAAAAAAAAn9/fwCAgIADzMzMAMDA/wB/f38AAAAAAAAAAAAAAAAAAAAAAAAAAAAhAAAAGAAAABQAAAADHQAAqhAAADMnAABSEwAAAAAAAA=="/>
              </a:ext>
            </a:extLst>
          </p:cNvSpPr>
          <p:nvPr/>
        </p:nvSpPr>
        <p:spPr>
          <a:xfrm>
            <a:off x="4549706" y="2677795"/>
            <a:ext cx="1919606" cy="288000"/>
          </a:xfrm>
          <a:prstGeom prst="homePlate">
            <a:avLst>
              <a:gd name="adj" fmla="val 13043"/>
            </a:avLst>
          </a:prstGeom>
          <a:solidFill>
            <a:srgbClr val="5F8E00">
              <a:alpha val="62000"/>
            </a:srgbClr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000" dirty="0" smtClean="0">
                <a:solidFill>
                  <a:srgbClr val="000000"/>
                </a:solidFill>
              </a:rPr>
              <a:t>Lfd. Projekt für 5 Jahre</a:t>
            </a:r>
            <a:br>
              <a:rPr lang="de-AT" sz="1000" dirty="0" smtClean="0">
                <a:solidFill>
                  <a:srgbClr val="000000"/>
                </a:solidFill>
              </a:rPr>
            </a:br>
            <a:r>
              <a:rPr lang="de-AT" sz="1000" dirty="0" smtClean="0">
                <a:solidFill>
                  <a:srgbClr val="000000"/>
                </a:solidFill>
              </a:rPr>
              <a:t>Exklusiv für Österreich</a:t>
            </a:r>
            <a:endParaRPr lang="de-AT" sz="1000" dirty="0">
              <a:solidFill>
                <a:srgbClr val="000000"/>
              </a:solidFill>
            </a:endParaRPr>
          </a:p>
        </p:txBody>
      </p:sp>
      <p:sp>
        <p:nvSpPr>
          <p:cNvPr id="44" name="Richtungspfeil 32"/>
          <p:cNvSpPr>
            <a:extLst>
              <a:ext uri="smNativeData">
                <pr:smNativeData xmlns:pr="pr" xmlns="" val="SMDATA_12_CPuCVRMAAAAlAAAA2gAAAA0AAAAAkAAAAEgAAACQAAAASAAAAAAAAAAAAAAAAAAAAAEAAABQAAAAP1xpMnrT6z8AAAAAAADgPwAAAAAAAOA/AAAAAAAA4D8AAAAAAADgPwAAAAAAAOA/AAAAAAAA4D8AAAAAAADgPwAAAAAAAOA/AAAAAAAA4D8CAAAAjAAAAAEAAAAAAAAAX44AAP///wgm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fjgAA////AQAAAAAAAAAAAAAAAAAAAAAAAAAAAAAAAAAAAAAAAAAAAAAAAn9/fwCAgIADzMzMAMDA/wB/f38AAAAAAAAAAAAAAAAAAAAAAAAAAAAhAAAAGAAAABQAAAADHQAAfBMAADMnAAAkFgAAAAAAAA=="/>
              </a:ext>
            </a:extLst>
          </p:cNvSpPr>
          <p:nvPr/>
        </p:nvSpPr>
        <p:spPr>
          <a:xfrm>
            <a:off x="7520236" y="4169410"/>
            <a:ext cx="967103" cy="288000"/>
          </a:xfrm>
          <a:prstGeom prst="homePlate">
            <a:avLst>
              <a:gd name="adj" fmla="val 13043"/>
            </a:avLst>
          </a:prstGeom>
          <a:solidFill>
            <a:srgbClr val="5F8E00">
              <a:alpha val="62000"/>
            </a:srgbClr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r>
              <a:rPr lang="de-AT" sz="1000" dirty="0" smtClean="0">
                <a:solidFill>
                  <a:srgbClr val="000000"/>
                </a:solidFill>
              </a:rPr>
              <a:t>Akquise Folgeprojekte</a:t>
            </a:r>
            <a:endParaRPr lang="de-AT" sz="1000" dirty="0">
              <a:solidFill>
                <a:srgbClr val="000000"/>
              </a:solidFill>
            </a:endParaRPr>
          </a:p>
        </p:txBody>
      </p:sp>
      <p:sp>
        <p:nvSpPr>
          <p:cNvPr id="46" name="Rechteck 11"/>
          <p:cNvSpPr>
            <a:extLst>
              <a:ext uri="smNativeData">
                <pr:smNativeData xmlns="" xmlns:pr="pr" val="SMDATA_12_CPuCVRMAAAAlAAAAZAAAAA0AAAAAkAAAAEgAAACQAAAASAAAAAAAAAABAAAAAAAAAAEAAABQAAAAAAAAAAAA4D8AAAAAAADgPwAAAAAAAOA/AAAAAAAA4D8AAAAAAADgPwAAAAAAAOA/AAAAAAAA4D8AAAAAAADgPwAAAAAAAOA/AAAAAAAA4D8CAAAAjAAAAAEAAAAAAAAA/8AAAPf39wAAAAAAAAAAAAAAAAAAAAAAAAAAAAAAAAAAAAAAZAAAAAEAAABAAAAAAAAAAJz///9aAAAAAAAAAAEAAABQAAAA9vb2AAAAAAAAAAAAAAAAAAAAAAAAAAAAAAAAAAAAAAAAAAAAAAAAAAAAAAAAAAAAAAAAAAAAAAAAAAAAFAAAADwAAAAAAAAAAAAAAAAAAAAPAAAAAQAAACMAAAAjAAAAIwAAAB4AAAAAAAAAZAAAAGQAAAAAAAAAZAAAAGQAAAAVAAAAYAAAAAAAAAAAAAAADwAAACADAAAAAAAAAAAAAAEAAACgMgAAVgcAAKr4//8BAAAAAAAACQEAAABkAAAAAAAAABQAAABAHwAAAAAAACYAAAAAAAAAwOD//wAAAAAmAAAAZAAAABYAAABMAAAAAQAAAAAAAAACAAAAAAAAAAEAAAAAAAAJQQAAAAAAAAAkAAAAZAAAAGQAAAAAAAAAzMzMAAAAAABQAAAAUAAAAGQAAABkAAAAAAAAABcAAAAUAAAAAAAAAAAAAAD/fwAA/38AAAAAAAAJAAAABAAAAAAAAAAMAAAAEAAAAAAAAAAAAAAAAAAAAAAAAAAeAAAAaAAAAAAAAAAAAAAAAAAAAAAAAAAAAAAAECcAABAnAAAAAAAAAAAAAAAAAAAAAAAAAAAAAAAAAAAAAAAAAAAAAD8AAAAAAAAAwMD/AAAAAABkAAAAMgAAAAAAAABkAAAAAAAAAH9/fwAKAAAAHwAAAFQAAAD/wAAA9/f3APb29gAAAAAAAAAAAAAAAAAAAAAAAAAAAAAAAAAAAAAAAAAAAAAAAAIAAAACzMzMAMDA/wB/f38AAAAAAAAAAAAAAAAAAAAAAAAAAAAhAAAAGAAAABQAAAB1KgAAbCIAAFgrAABPIwAAAAAAAA=="/>
              </a:ext>
            </a:extLst>
          </p:cNvSpPr>
          <p:nvPr/>
        </p:nvSpPr>
        <p:spPr>
          <a:xfrm>
            <a:off x="4173151" y="4240530"/>
            <a:ext cx="144145" cy="14414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40005" dist="22860" dir="5400000" algn="tr">
              <a:schemeClr val="tx1">
                <a:alpha val="35000"/>
              </a:schemeClr>
            </a:outerShdw>
          </a:effectLst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rgbClr val="FFFFFF"/>
                </a:solidFill>
                <a:effectLst/>
                <a:latin typeface="Tahoma" pitchFamily="1" charset="0"/>
                <a:ea typeface="Tahoma" pitchFamily="1" charset="0"/>
                <a:cs typeface="Tahoma" pitchFamily="1" charset="0"/>
              </a:defRPr>
            </a:pPr>
            <a:endParaRPr lang="de-AT" sz="2400">
              <a:solidFill>
                <a:srgbClr val="000000"/>
              </a:solidFill>
            </a:endParaRPr>
          </a:p>
        </p:txBody>
      </p:sp>
      <p:sp>
        <p:nvSpPr>
          <p:cNvPr id="31" name="Stern mit 5 Zacken 30"/>
          <p:cNvSpPr/>
          <p:nvPr/>
        </p:nvSpPr>
        <p:spPr bwMode="auto">
          <a:xfrm>
            <a:off x="8178750" y="2689894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" name="Stern mit 5 Zacken 36"/>
          <p:cNvSpPr/>
          <p:nvPr/>
        </p:nvSpPr>
        <p:spPr bwMode="auto">
          <a:xfrm>
            <a:off x="7267387" y="3489225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" name="Stern mit 5 Zacken 46"/>
          <p:cNvSpPr/>
          <p:nvPr/>
        </p:nvSpPr>
        <p:spPr bwMode="auto">
          <a:xfrm>
            <a:off x="6305379" y="3831395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Stern mit 5 Zacken 47"/>
          <p:cNvSpPr/>
          <p:nvPr/>
        </p:nvSpPr>
        <p:spPr bwMode="auto">
          <a:xfrm>
            <a:off x="7289798" y="4600234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9" name="Stern mit 5 Zacken 48"/>
          <p:cNvSpPr/>
          <p:nvPr/>
        </p:nvSpPr>
        <p:spPr bwMode="auto">
          <a:xfrm>
            <a:off x="8487339" y="4205999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0" name="Stern mit 5 Zacken 49"/>
          <p:cNvSpPr/>
          <p:nvPr/>
        </p:nvSpPr>
        <p:spPr bwMode="auto">
          <a:xfrm>
            <a:off x="6732240" y="4940395"/>
            <a:ext cx="216000" cy="216000"/>
          </a:xfrm>
          <a:prstGeom prst="star5">
            <a:avLst/>
          </a:prstGeom>
          <a:solidFill>
            <a:srgbClr val="D1AD4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</a:sp3d>
        </p:spPr>
        <p:txBody>
          <a:bodyPr/>
          <a:lstStyle/>
          <a:p>
            <a:pPr eaLnBrk="0" hangingPunct="0">
              <a:defRPr/>
            </a:pPr>
            <a:endParaRPr lang="de-AT" sz="24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18794" y="3115816"/>
            <a:ext cx="7840663" cy="457200"/>
          </a:xfrm>
        </p:spPr>
        <p:txBody>
          <a:bodyPr/>
          <a:lstStyle/>
          <a:p>
            <a:pPr lvl="0"/>
            <a:r>
              <a:rPr lang="de-AT" sz="3200" dirty="0" smtClean="0"/>
              <a:t>1. Begrüßung </a:t>
            </a:r>
            <a:r>
              <a:rPr lang="de-AT" sz="3200" dirty="0"/>
              <a:t>und </a:t>
            </a:r>
            <a:r>
              <a:rPr lang="de-AT" sz="3200" dirty="0" smtClean="0"/>
              <a:t>Einleitung</a:t>
            </a:r>
            <a:endParaRPr lang="de-A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Drittmittel-</a:t>
            </a:r>
            <a:r>
              <a:rPr lang="de-AT" dirty="0" err="1" smtClean="0"/>
              <a:t>Roadmap</a:t>
            </a:r>
            <a:r>
              <a:rPr lang="de-AT" dirty="0" smtClean="0"/>
              <a:t>(s)</a:t>
            </a:r>
            <a:endParaRPr lang="de-AT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66700" lvl="1" indent="-266700">
              <a:buFont typeface="Symbol" pitchFamily="18" charset="2"/>
              <a:buChar char="-"/>
            </a:pPr>
            <a:r>
              <a:rPr lang="de-AT" sz="2000" dirty="0" smtClean="0"/>
              <a:t>Gemeinsame Reflexion und Vereinbarung der weiteren Vorgehensweise zur Umsetzung der </a:t>
            </a:r>
            <a:r>
              <a:rPr lang="de-AT" sz="2000" dirty="0" err="1" smtClean="0"/>
              <a:t>Roadmap</a:t>
            </a:r>
            <a:endParaRPr lang="de-AT" sz="2000" dirty="0" smtClean="0"/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400" dirty="0" smtClean="0"/>
              <a:t>Vereinbarung der weiteren Vorgehensweise zur Umsetzung der </a:t>
            </a:r>
            <a:r>
              <a:rPr lang="de-AT" sz="2400" dirty="0" err="1" smtClean="0"/>
              <a:t>Roadmap</a:t>
            </a:r>
            <a:r>
              <a:rPr lang="de-AT" sz="2400" dirty="0" smtClean="0"/>
              <a:t> </a:t>
            </a:r>
            <a:endParaRPr lang="de-AT" sz="2400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7500" y="1340421"/>
            <a:ext cx="8142288" cy="158452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de-AT" sz="1600" dirty="0" smtClean="0"/>
              <a:t>Regelmäßiges </a:t>
            </a:r>
            <a:r>
              <a:rPr lang="de-AT" sz="1600" dirty="0" err="1" smtClean="0"/>
              <a:t>Monitoring</a:t>
            </a:r>
            <a:r>
              <a:rPr lang="de-AT" sz="1600" dirty="0" smtClean="0"/>
              <a:t> der Drittmittel-</a:t>
            </a:r>
            <a:r>
              <a:rPr lang="de-AT" sz="1600" dirty="0" err="1" smtClean="0"/>
              <a:t>Roadmaps</a:t>
            </a:r>
            <a:r>
              <a:rPr lang="de-AT" sz="1600" dirty="0" smtClean="0"/>
              <a:t> pro Forschungscluster bzw. regelmäßige Reflexion/ Besprechung des jeweils aktuellen Status Quo </a:t>
            </a:r>
          </a:p>
          <a:p>
            <a:pPr lvl="1">
              <a:spcBef>
                <a:spcPts val="600"/>
              </a:spcBef>
            </a:pPr>
            <a:r>
              <a:rPr lang="de-AT" sz="1600" dirty="0" smtClean="0"/>
              <a:t>Empfehlung: zumindest halbjährlich</a:t>
            </a:r>
          </a:p>
          <a:p>
            <a:pPr lvl="1">
              <a:spcBef>
                <a:spcPts val="600"/>
              </a:spcBef>
            </a:pPr>
            <a:r>
              <a:rPr lang="de-AT" sz="1600" dirty="0" smtClean="0"/>
              <a:t>Aktualisierung/Adaptierung der </a:t>
            </a:r>
            <a:r>
              <a:rPr lang="de-AT" sz="1600" dirty="0" err="1" smtClean="0"/>
              <a:t>Roadmaps</a:t>
            </a:r>
            <a:r>
              <a:rPr lang="de-AT" sz="1600" dirty="0" smtClean="0"/>
              <a:t> </a:t>
            </a:r>
            <a:endParaRPr lang="de-A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Kommunikation (inkl. Kontaktarbeit) der Forschungskompetenz der FH Kufstein </a:t>
            </a:r>
            <a:r>
              <a:rPr lang="de-AT" dirty="0" smtClean="0"/>
              <a:t>Tirol nach </a:t>
            </a:r>
            <a:r>
              <a:rPr lang="de-AT" dirty="0" smtClean="0"/>
              <a:t>außen</a:t>
            </a:r>
            <a:endParaRPr lang="de-AT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66700" lvl="1" indent="-266700">
              <a:buFont typeface="Symbol" pitchFamily="18" charset="2"/>
              <a:buChar char="-"/>
            </a:pPr>
            <a:r>
              <a:rPr lang="de-AT" sz="2000" dirty="0" smtClean="0"/>
              <a:t>Kurzüberblick: Mögliche Instrumente der </a:t>
            </a:r>
            <a:r>
              <a:rPr lang="de-AT" sz="2000" dirty="0" smtClean="0"/>
              <a:t>Forschungs-</a:t>
            </a:r>
            <a:r>
              <a:rPr lang="de-AT" sz="2000" dirty="0" err="1" smtClean="0"/>
              <a:t>kommunikation</a:t>
            </a:r>
            <a:r>
              <a:rPr lang="de-AT" sz="2000" dirty="0" smtClean="0"/>
              <a:t> </a:t>
            </a:r>
            <a:r>
              <a:rPr lang="de-AT" sz="2000" dirty="0" smtClean="0"/>
              <a:t>für Hochschulen</a:t>
            </a:r>
          </a:p>
          <a:p>
            <a:pPr marL="266700" lvl="1" indent="-266700">
              <a:buFont typeface="Symbol" pitchFamily="18" charset="2"/>
              <a:buChar char="-"/>
            </a:pPr>
            <a:r>
              <a:rPr lang="de-AT" sz="2000" dirty="0" smtClean="0"/>
              <a:t>Derzeitige Kommunikationsinstrumente und -maßnahmen</a:t>
            </a:r>
          </a:p>
          <a:p>
            <a:pPr marL="266700" lvl="1" indent="-266700">
              <a:buFont typeface="Symbol" pitchFamily="18" charset="2"/>
              <a:buChar char="-"/>
            </a:pPr>
            <a:r>
              <a:rPr lang="de-AT" sz="2000" dirty="0" smtClean="0"/>
              <a:t>Diskussion sinnvoller Maßnahmen zur verstärkten Kommunikation der FH Kufstein Tirol als Forschungspartner</a:t>
            </a:r>
          </a:p>
          <a:p>
            <a:endParaRPr lang="de-AT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794" y="385741"/>
            <a:ext cx="7997622" cy="457200"/>
          </a:xfrm>
        </p:spPr>
        <p:txBody>
          <a:bodyPr/>
          <a:lstStyle/>
          <a:p>
            <a:pPr lvl="1"/>
            <a:r>
              <a:rPr lang="de-AT" sz="2400" dirty="0" smtClean="0">
                <a:latin typeface="+mj-lt"/>
              </a:rPr>
              <a:t>Kurzüberblick: Mögliche Instrumente der Forschungskommunikation für Hochschulen (1/2)</a:t>
            </a:r>
            <a:endParaRPr lang="de-AT" sz="2400" dirty="0">
              <a:latin typeface="+mj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>
              <a:buNone/>
            </a:pPr>
            <a:r>
              <a:rPr lang="de-AT" dirty="0" smtClean="0">
                <a:sym typeface="Wingdings" pitchFamily="2" charset="2"/>
              </a:rPr>
              <a:t>	</a:t>
            </a:r>
            <a:r>
              <a:rPr lang="de-AT" dirty="0" smtClean="0"/>
              <a:t>Wichtig: Einzelne Instrumente auf unterschiedliche Zielgruppen abstimmen (Unternehmen, Öffentlichkeit, potenzielle Studierende)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b="1" dirty="0" smtClean="0"/>
              <a:t>Kommunikation gegenüber (breiter) Öffentlichkeit</a:t>
            </a:r>
          </a:p>
          <a:p>
            <a:r>
              <a:rPr lang="de-AT" dirty="0" smtClean="0"/>
              <a:t>Klassische Medien- bzw. Öffentlichkeitsarbeit</a:t>
            </a:r>
          </a:p>
          <a:p>
            <a:pPr lvl="1"/>
            <a:r>
              <a:rPr lang="de-AT" dirty="0" smtClean="0"/>
              <a:t>Presseaussendungen, Pressegespräche etc.</a:t>
            </a:r>
          </a:p>
          <a:p>
            <a:r>
              <a:rPr lang="de-AT" dirty="0" smtClean="0"/>
              <a:t>Multimedia- und Internetkommunikation</a:t>
            </a:r>
          </a:p>
          <a:p>
            <a:pPr lvl="1"/>
            <a:r>
              <a:rPr lang="de-AT" dirty="0" smtClean="0"/>
              <a:t>Webauftritt</a:t>
            </a:r>
          </a:p>
          <a:p>
            <a:pPr lvl="1"/>
            <a:r>
              <a:rPr lang="de-AT" dirty="0" smtClean="0"/>
              <a:t>Blogs</a:t>
            </a:r>
          </a:p>
          <a:p>
            <a:pPr lvl="1"/>
            <a:r>
              <a:rPr lang="de-AT" dirty="0" err="1" smtClean="0"/>
              <a:t>Social</a:t>
            </a:r>
            <a:r>
              <a:rPr lang="de-AT" dirty="0" smtClean="0"/>
              <a:t> Media Marketing (</a:t>
            </a:r>
            <a:r>
              <a:rPr lang="de-AT" dirty="0" err="1" smtClean="0"/>
              <a:t>Facebook</a:t>
            </a:r>
            <a:r>
              <a:rPr lang="de-AT" dirty="0" smtClean="0"/>
              <a:t>, </a:t>
            </a:r>
            <a:r>
              <a:rPr lang="de-AT" dirty="0" err="1" smtClean="0"/>
              <a:t>Twitter</a:t>
            </a:r>
            <a:r>
              <a:rPr lang="de-AT" dirty="0" smtClean="0"/>
              <a:t>?, </a:t>
            </a:r>
            <a:r>
              <a:rPr lang="de-AT" dirty="0" err="1" smtClean="0"/>
              <a:t>Xing</a:t>
            </a:r>
            <a:r>
              <a:rPr lang="de-AT" dirty="0" smtClean="0"/>
              <a:t>, </a:t>
            </a:r>
            <a:r>
              <a:rPr lang="de-AT" dirty="0" err="1" smtClean="0"/>
              <a:t>LinkedIn</a:t>
            </a:r>
            <a:r>
              <a:rPr lang="de-AT" dirty="0" smtClean="0"/>
              <a:t>)</a:t>
            </a:r>
          </a:p>
          <a:p>
            <a:r>
              <a:rPr lang="de-AT" dirty="0" smtClean="0"/>
              <a:t>Veranstaltungen und öffentlichkeitswirksame Projekte (</a:t>
            </a:r>
            <a:r>
              <a:rPr lang="de-AT" dirty="0" err="1" smtClean="0"/>
              <a:t>zB</a:t>
            </a:r>
            <a:r>
              <a:rPr lang="de-AT" dirty="0" smtClean="0"/>
              <a:t> Living Labs, Tag der offenen Tür, Lange Nacht der Forschung)</a:t>
            </a:r>
          </a:p>
          <a:p>
            <a:r>
              <a:rPr lang="de-AT" dirty="0" smtClean="0"/>
              <a:t>Newsletter, Informations- und Präsentationsunterlagen</a:t>
            </a:r>
          </a:p>
          <a:p>
            <a:r>
              <a:rPr lang="de-AT" dirty="0" err="1" smtClean="0"/>
              <a:t>Weiters</a:t>
            </a:r>
            <a:r>
              <a:rPr lang="de-AT" dirty="0" smtClean="0"/>
              <a:t>: Mediawerbung, Sponsoring??</a:t>
            </a:r>
          </a:p>
          <a:p>
            <a:pPr lvl="1"/>
            <a:endParaRPr lang="de-AT" dirty="0" smtClean="0"/>
          </a:p>
          <a:p>
            <a:pPr>
              <a:buNone/>
            </a:pPr>
            <a:r>
              <a:rPr lang="de-AT" b="1" dirty="0" smtClean="0"/>
              <a:t>Kommunikation gegenüber Research Community </a:t>
            </a:r>
          </a:p>
          <a:p>
            <a:pPr marL="177800" lvl="1">
              <a:buClrTx/>
              <a:buBlip>
                <a:blip r:embed="rId2"/>
              </a:buBlip>
            </a:pPr>
            <a:r>
              <a:rPr lang="de-AT" dirty="0" smtClean="0"/>
              <a:t>Teilnahme und Präsentation an (wissenschaftlichen) Konferenzen</a:t>
            </a:r>
          </a:p>
          <a:p>
            <a:pPr marL="177800" lvl="1">
              <a:buClrTx/>
              <a:buBlip>
                <a:blip r:embed="rId2"/>
              </a:buBlip>
            </a:pPr>
            <a:r>
              <a:rPr lang="de-AT" dirty="0" err="1" smtClean="0"/>
              <a:t>Social</a:t>
            </a:r>
            <a:r>
              <a:rPr lang="de-AT" dirty="0" smtClean="0"/>
              <a:t> Media Marketing im Wissenschaftsbereich: </a:t>
            </a:r>
            <a:r>
              <a:rPr lang="de-AT" dirty="0" err="1" smtClean="0"/>
              <a:t>Researchgate</a:t>
            </a:r>
            <a:r>
              <a:rPr lang="de-AT" dirty="0" smtClean="0"/>
              <a:t>, </a:t>
            </a:r>
            <a:r>
              <a:rPr lang="de-AT" dirty="0" err="1" smtClean="0"/>
              <a:t>Mendeley</a:t>
            </a:r>
            <a:r>
              <a:rPr lang="de-AT" dirty="0" smtClean="0"/>
              <a:t>, Academia.edu</a:t>
            </a:r>
          </a:p>
          <a:p>
            <a:r>
              <a:rPr lang="de-AT" dirty="0" smtClean="0"/>
              <a:t>Research Publishing/Open Access Journals</a:t>
            </a:r>
          </a:p>
          <a:p>
            <a:endParaRPr lang="de-AT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794" y="385741"/>
            <a:ext cx="7997622" cy="457200"/>
          </a:xfrm>
        </p:spPr>
        <p:txBody>
          <a:bodyPr/>
          <a:lstStyle/>
          <a:p>
            <a:pPr lvl="1"/>
            <a:r>
              <a:rPr lang="de-AT" sz="2400" dirty="0" smtClean="0">
                <a:latin typeface="+mj-lt"/>
              </a:rPr>
              <a:t>Kurzüberblick: Mögliche Instrumente der Forschungskommunikation für Hochschulen (2/2)</a:t>
            </a:r>
            <a:endParaRPr lang="de-AT" sz="2400" dirty="0">
              <a:latin typeface="+mj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7500" y="1214438"/>
            <a:ext cx="8430964" cy="5000625"/>
          </a:xfrm>
        </p:spPr>
        <p:txBody>
          <a:bodyPr/>
          <a:lstStyle/>
          <a:p>
            <a:pPr marL="266700" indent="-266700">
              <a:buNone/>
            </a:pPr>
            <a:r>
              <a:rPr lang="de-AT" sz="1600" b="1" dirty="0" smtClean="0"/>
              <a:t>Kommunikation gegenüber Unternehmen/potenziellen Auftraggebern </a:t>
            </a:r>
          </a:p>
          <a:p>
            <a:r>
              <a:rPr lang="de-AT" sz="1600" dirty="0" smtClean="0"/>
              <a:t>Webauftritt</a:t>
            </a:r>
          </a:p>
          <a:p>
            <a:r>
              <a:rPr lang="de-AT" sz="1600" dirty="0" smtClean="0"/>
              <a:t>Spezifische Informationsunterlagen</a:t>
            </a:r>
          </a:p>
          <a:p>
            <a:r>
              <a:rPr lang="de-AT" sz="1600" dirty="0" err="1" smtClean="0"/>
              <a:t>KundInnen</a:t>
            </a:r>
            <a:r>
              <a:rPr lang="de-AT" sz="1600" dirty="0" smtClean="0"/>
              <a:t>-Workshops und ähnliche zielgruppenorientierte Formate</a:t>
            </a:r>
          </a:p>
          <a:p>
            <a:r>
              <a:rPr lang="de-AT" sz="1600" dirty="0" smtClean="0"/>
              <a:t>Prominente Darstellung der Referenzen (</a:t>
            </a:r>
            <a:r>
              <a:rPr lang="de-AT" sz="1600" dirty="0" err="1" smtClean="0"/>
              <a:t>zB</a:t>
            </a:r>
            <a:r>
              <a:rPr lang="de-AT" sz="1600" dirty="0" smtClean="0"/>
              <a:t> auf der Website oder bei Informationsunterlagen)</a:t>
            </a:r>
          </a:p>
          <a:p>
            <a:r>
              <a:rPr lang="de-AT" sz="1600" dirty="0" smtClean="0"/>
              <a:t>Teilnahme bei Fachmessen (auch als Aussteller)</a:t>
            </a:r>
          </a:p>
          <a:p>
            <a:r>
              <a:rPr lang="de-AT" sz="1600" dirty="0" smtClean="0"/>
              <a:t>Persönliche Ansprache/Kontakte mit potenziellen Kunden</a:t>
            </a:r>
          </a:p>
          <a:p>
            <a:pPr lvl="1"/>
            <a:endParaRPr lang="de-AT" sz="1600" dirty="0" smtClean="0"/>
          </a:p>
          <a:p>
            <a:pPr>
              <a:buNone/>
            </a:pPr>
            <a:r>
              <a:rPr lang="de-AT" sz="1600" b="1" dirty="0" smtClean="0"/>
              <a:t>Kontaktarbeit </a:t>
            </a:r>
          </a:p>
          <a:p>
            <a:r>
              <a:rPr lang="de-AT" sz="1600" dirty="0" smtClean="0"/>
              <a:t>Entwicklung Kontaktstrategie und „Kontaktarbeitsplan“</a:t>
            </a:r>
          </a:p>
          <a:p>
            <a:pPr lvl="1"/>
            <a:r>
              <a:rPr lang="de-AT" sz="1600" dirty="0" smtClean="0"/>
              <a:t>Aufbauend auf dem bestehenden Netzwerk der FH Kufstein Tirol</a:t>
            </a:r>
          </a:p>
          <a:p>
            <a:pPr lvl="1"/>
            <a:r>
              <a:rPr lang="de-AT" sz="1600" dirty="0" smtClean="0"/>
              <a:t>Persönliche Kontakte nutzen</a:t>
            </a:r>
          </a:p>
          <a:p>
            <a:pPr lvl="1"/>
            <a:r>
              <a:rPr lang="de-AT" sz="1600" dirty="0" smtClean="0"/>
              <a:t>Inkl. Teilnahme an „relevanten Gremien“ (</a:t>
            </a:r>
            <a:r>
              <a:rPr lang="de-AT" sz="1600" dirty="0" err="1" smtClean="0"/>
              <a:t>zB</a:t>
            </a:r>
            <a:r>
              <a:rPr lang="de-AT" sz="1600" dirty="0" smtClean="0"/>
              <a:t> F&amp;E-Plattform der IV Tirol)</a:t>
            </a:r>
          </a:p>
          <a:p>
            <a:endParaRPr lang="de-AT" sz="1600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54745" y="2492896"/>
            <a:ext cx="7878763" cy="762000"/>
          </a:xfrm>
        </p:spPr>
        <p:txBody>
          <a:bodyPr/>
          <a:lstStyle/>
          <a:p>
            <a:pPr lvl="1"/>
            <a:r>
              <a:rPr lang="de-AT" sz="3200" dirty="0" smtClean="0">
                <a:latin typeface="+mj-lt"/>
              </a:rPr>
              <a:t>Derzeitige </a:t>
            </a:r>
            <a:r>
              <a:rPr lang="de-AT" sz="3200" dirty="0" smtClean="0">
                <a:latin typeface="+mj-lt"/>
              </a:rPr>
              <a:t>Kommunikations-</a:t>
            </a:r>
            <a:r>
              <a:rPr lang="de-AT" sz="3200" dirty="0" err="1" smtClean="0">
                <a:latin typeface="+mj-lt"/>
              </a:rPr>
              <a:t>instrumente</a:t>
            </a:r>
            <a:r>
              <a:rPr lang="de-AT" sz="3200" dirty="0" smtClean="0">
                <a:latin typeface="+mj-lt"/>
              </a:rPr>
              <a:t> </a:t>
            </a:r>
            <a:r>
              <a:rPr lang="de-AT" sz="3200" dirty="0" smtClean="0">
                <a:latin typeface="+mj-lt"/>
              </a:rPr>
              <a:t>und –maßnahmen der FH Kufstein Tirol</a:t>
            </a:r>
            <a:endParaRPr lang="de-AT" sz="3200" dirty="0">
              <a:latin typeface="+mj-lt"/>
            </a:endParaRP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348733" y="3951312"/>
            <a:ext cx="7878763" cy="629816"/>
          </a:xfrm>
        </p:spPr>
        <p:txBody>
          <a:bodyPr/>
          <a:lstStyle/>
          <a:p>
            <a:r>
              <a:rPr lang="de-AT" dirty="0" smtClean="0"/>
              <a:t>Prof. (FH) PD Dr. Mario </a:t>
            </a:r>
            <a:r>
              <a:rPr lang="de-AT" dirty="0" err="1" smtClean="0"/>
              <a:t>Döller</a:t>
            </a:r>
            <a:endParaRPr lang="de-AT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54745" y="2636912"/>
            <a:ext cx="7878763" cy="762000"/>
          </a:xfrm>
        </p:spPr>
        <p:txBody>
          <a:bodyPr/>
          <a:lstStyle/>
          <a:p>
            <a:pPr lvl="1"/>
            <a:r>
              <a:rPr lang="de-AT" sz="3200" dirty="0" smtClean="0">
                <a:latin typeface="+mj-lt"/>
              </a:rPr>
              <a:t>Diskussion sinnvoller Maßnahmen zur verstärkten Kommunikation der FH Kufstein Tirol als </a:t>
            </a:r>
            <a:r>
              <a:rPr lang="de-AT" sz="3200" dirty="0" smtClean="0">
                <a:latin typeface="+mj-lt"/>
              </a:rPr>
              <a:t>Forschungs-</a:t>
            </a:r>
            <a:r>
              <a:rPr lang="de-AT" sz="3200" dirty="0" err="1" smtClean="0">
                <a:latin typeface="+mj-lt"/>
              </a:rPr>
              <a:t>partner</a:t>
            </a:r>
            <a:endParaRPr lang="de-AT" sz="32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1"/>
            <a:r>
              <a:rPr lang="de-AT" sz="3200" dirty="0" smtClean="0">
                <a:latin typeface="+mj-lt"/>
              </a:rPr>
              <a:t>4. Organisatorische Neuerungen </a:t>
            </a:r>
            <a:br>
              <a:rPr lang="de-AT" sz="3200" dirty="0" smtClean="0">
                <a:latin typeface="+mj-lt"/>
              </a:rPr>
            </a:br>
            <a:r>
              <a:rPr lang="de-AT" sz="3200" dirty="0" smtClean="0">
                <a:latin typeface="+mj-lt"/>
              </a:rPr>
              <a:t>(</a:t>
            </a:r>
            <a:r>
              <a:rPr lang="de-AT" sz="3200" dirty="0" err="1" smtClean="0">
                <a:latin typeface="+mj-lt"/>
              </a:rPr>
              <a:t>zB</a:t>
            </a:r>
            <a:r>
              <a:rPr lang="de-AT" sz="3200" dirty="0" smtClean="0">
                <a:latin typeface="+mj-lt"/>
              </a:rPr>
              <a:t> </a:t>
            </a:r>
            <a:r>
              <a:rPr lang="de-AT" sz="3200" dirty="0" err="1" smtClean="0">
                <a:latin typeface="+mj-lt"/>
              </a:rPr>
              <a:t>Anschubfinanzierung</a:t>
            </a:r>
            <a:r>
              <a:rPr lang="de-AT" sz="3200" dirty="0" smtClean="0">
                <a:latin typeface="+mj-lt"/>
              </a:rPr>
              <a:t>)</a:t>
            </a: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Prof. (FH) Dr. Thomas </a:t>
            </a:r>
            <a:r>
              <a:rPr lang="de-AT" dirty="0" err="1" smtClean="0"/>
              <a:t>Madritsch</a:t>
            </a:r>
            <a:r>
              <a:rPr lang="de-AT" dirty="0" smtClean="0"/>
              <a:t> &amp; Prof. (FH) PD Dr. Mario </a:t>
            </a:r>
            <a:r>
              <a:rPr lang="de-AT" dirty="0" err="1" smtClean="0"/>
              <a:t>Döller</a:t>
            </a:r>
            <a:endParaRPr lang="de-AT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1"/>
            <a:r>
              <a:rPr lang="de-AT" sz="3200" dirty="0" smtClean="0">
                <a:latin typeface="+mj-lt"/>
              </a:rPr>
              <a:t>5. Zusammenfassung und Abschluss</a:t>
            </a: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25684" y="2667000"/>
            <a:ext cx="7878763" cy="762000"/>
          </a:xfrm>
        </p:spPr>
        <p:txBody>
          <a:bodyPr/>
          <a:lstStyle/>
          <a:p>
            <a:pPr algn="ctr"/>
            <a:r>
              <a:rPr lang="de-AT" sz="3600" dirty="0" smtClean="0"/>
              <a:t>Wir bedanken uns für die gute Zusammenarbeit!</a:t>
            </a:r>
            <a:endParaRPr lang="de-A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de-AT" sz="3200" dirty="0" smtClean="0"/>
              <a:t>2. Drittmittel-</a:t>
            </a:r>
            <a:r>
              <a:rPr lang="de-AT" sz="3200" dirty="0" err="1" smtClean="0"/>
              <a:t>Roadmap</a:t>
            </a:r>
            <a:endParaRPr lang="de-AT" sz="3200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66700" lvl="1" indent="-266700">
              <a:buFont typeface="Symbol" pitchFamily="18" charset="2"/>
              <a:buChar char="-"/>
            </a:pPr>
            <a:r>
              <a:rPr lang="de-AT" sz="2000" dirty="0" smtClean="0"/>
              <a:t>Präsentation der Drittmittel-</a:t>
            </a:r>
            <a:r>
              <a:rPr lang="de-AT" sz="2000" dirty="0" err="1" smtClean="0"/>
              <a:t>Roadmap</a:t>
            </a:r>
            <a:r>
              <a:rPr lang="de-AT" sz="2000" dirty="0" smtClean="0"/>
              <a:t>(s)</a:t>
            </a:r>
          </a:p>
          <a:p>
            <a:pPr marL="266700" lvl="1" indent="-266700">
              <a:buFont typeface="Symbol" pitchFamily="18" charset="2"/>
              <a:buChar char="-"/>
            </a:pPr>
            <a:r>
              <a:rPr lang="de-AT" sz="2000" dirty="0" smtClean="0"/>
              <a:t>Gemeinsame Reflexion und Vereinbarung der weiteren Vorgehensweise zur Umsetzung der </a:t>
            </a:r>
            <a:r>
              <a:rPr lang="de-AT" sz="2000" dirty="0" err="1" smtClean="0"/>
              <a:t>Roadmap</a:t>
            </a:r>
            <a:r>
              <a:rPr lang="de-AT" sz="2000" dirty="0" smtClean="0"/>
              <a:t>(s)</a:t>
            </a:r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4"/>
          <p:cNvSpPr>
            <a:spLocks noGrp="1"/>
          </p:cNvSpPr>
          <p:nvPr>
            <p:ph type="title"/>
          </p:nvPr>
        </p:nvSpPr>
        <p:spPr>
          <a:xfrm>
            <a:off x="347663" y="379512"/>
            <a:ext cx="7840662" cy="457200"/>
          </a:xfrm>
        </p:spPr>
        <p:txBody>
          <a:bodyPr/>
          <a:lstStyle/>
          <a:p>
            <a:pPr eaLnBrk="1" hangingPunct="1"/>
            <a:r>
              <a:rPr lang="de-AT" dirty="0" smtClean="0"/>
              <a:t>Kontakt und Information</a:t>
            </a:r>
          </a:p>
        </p:txBody>
      </p:sp>
      <p:sp>
        <p:nvSpPr>
          <p:cNvPr id="7172" name="Textfeld 10"/>
          <p:cNvSpPr txBox="1">
            <a:spLocks noChangeArrowheads="1"/>
          </p:cNvSpPr>
          <p:nvPr/>
        </p:nvSpPr>
        <p:spPr bwMode="auto">
          <a:xfrm>
            <a:off x="1619250" y="1125190"/>
            <a:ext cx="417688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AT" sz="1400" b="1" dirty="0">
                <a:latin typeface="+mj-lt"/>
                <a:cs typeface="Tahoma" pitchFamily="34" charset="0"/>
              </a:rPr>
              <a:t>Mag. Gerlinde Pöchhacker-Tröscher, CSE</a:t>
            </a:r>
          </a:p>
          <a:p>
            <a:r>
              <a:rPr lang="de-AT" sz="1400" dirty="0" smtClean="0">
                <a:latin typeface="+mj-lt"/>
                <a:cs typeface="Tahoma" pitchFamily="34" charset="0"/>
              </a:rPr>
              <a:t>Geschäftsführende Gesellschafterin </a:t>
            </a:r>
          </a:p>
          <a:p>
            <a:endParaRPr lang="de-AT" sz="1400" dirty="0" smtClean="0">
              <a:latin typeface="+mj-lt"/>
              <a:cs typeface="Tahoma" pitchFamily="34" charset="0"/>
            </a:endParaRPr>
          </a:p>
          <a:p>
            <a:r>
              <a:rPr lang="en-US" sz="1400" dirty="0" smtClean="0">
                <a:latin typeface="+mj-lt"/>
              </a:rPr>
              <a:t>Mobil: +43 (0)664/9150053</a:t>
            </a:r>
            <a:endParaRPr lang="de-AT" sz="1400" dirty="0" smtClean="0">
              <a:latin typeface="+mj-lt"/>
            </a:endParaRPr>
          </a:p>
          <a:p>
            <a:r>
              <a:rPr lang="de-AT" sz="1400" dirty="0" smtClean="0">
                <a:latin typeface="+mj-lt"/>
                <a:cs typeface="Tahoma" pitchFamily="34" charset="0"/>
              </a:rPr>
              <a:t>E-Mail: gerlinde.poechhacker@p-ic.at</a:t>
            </a:r>
            <a:endParaRPr lang="de-AT" sz="1400" dirty="0">
              <a:latin typeface="+mj-lt"/>
              <a:cs typeface="Tahoma" pitchFamily="34" charset="0"/>
            </a:endParaRPr>
          </a:p>
        </p:txBody>
      </p:sp>
      <p:sp>
        <p:nvSpPr>
          <p:cNvPr id="7173" name="Textfeld 12"/>
          <p:cNvSpPr txBox="1">
            <a:spLocks noChangeArrowheads="1"/>
          </p:cNvSpPr>
          <p:nvPr/>
        </p:nvSpPr>
        <p:spPr bwMode="auto">
          <a:xfrm>
            <a:off x="1619250" y="3789015"/>
            <a:ext cx="388885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AT" sz="1400" b="1" dirty="0">
                <a:latin typeface="+mj-lt"/>
                <a:cs typeface="Tahoma" pitchFamily="34" charset="0"/>
              </a:rPr>
              <a:t>Mag. Bernhard Elias</a:t>
            </a:r>
          </a:p>
          <a:p>
            <a:r>
              <a:rPr lang="de-AT" sz="1400" dirty="0">
                <a:latin typeface="+mj-lt"/>
                <a:cs typeface="Tahoma" pitchFamily="34" charset="0"/>
              </a:rPr>
              <a:t>Consulting &amp; </a:t>
            </a:r>
            <a:r>
              <a:rPr lang="de-AT" sz="1400" dirty="0" smtClean="0">
                <a:latin typeface="+mj-lt"/>
                <a:cs typeface="Tahoma" pitchFamily="34" charset="0"/>
              </a:rPr>
              <a:t>Forschung</a:t>
            </a:r>
          </a:p>
          <a:p>
            <a:endParaRPr lang="de-AT" sz="1400" dirty="0" smtClean="0">
              <a:latin typeface="+mj-lt"/>
              <a:cs typeface="Tahoma" pitchFamily="34" charset="0"/>
            </a:endParaRPr>
          </a:p>
          <a:p>
            <a:r>
              <a:rPr lang="de-AT" sz="1400" dirty="0" smtClean="0">
                <a:latin typeface="+mj-lt"/>
              </a:rPr>
              <a:t>Mobil: +43 (0)664/8544642</a:t>
            </a:r>
            <a:br>
              <a:rPr lang="de-AT" sz="1400" dirty="0" smtClean="0">
                <a:latin typeface="+mj-lt"/>
              </a:rPr>
            </a:br>
            <a:r>
              <a:rPr lang="de-AT" sz="1400" dirty="0" smtClean="0">
                <a:latin typeface="+mj-lt"/>
              </a:rPr>
              <a:t>E-Mail: </a:t>
            </a:r>
            <a:r>
              <a:rPr lang="de-AT" sz="1400" dirty="0" smtClean="0">
                <a:latin typeface="+mj-lt"/>
                <a:cs typeface="Tahoma" pitchFamily="34" charset="0"/>
              </a:rPr>
              <a:t>bernhard.elias@p-ic.at</a:t>
            </a:r>
          </a:p>
          <a:p>
            <a:endParaRPr lang="de-AT" sz="1400" dirty="0" smtClean="0">
              <a:latin typeface="+mj-lt"/>
              <a:cs typeface="Tahoma" pitchFamily="34" charset="0"/>
            </a:endParaRPr>
          </a:p>
          <a:p>
            <a:endParaRPr lang="de-AT" sz="1400" dirty="0" smtClean="0">
              <a:latin typeface="+mj-lt"/>
              <a:cs typeface="Tahoma" pitchFamily="34" charset="0"/>
            </a:endParaRPr>
          </a:p>
          <a:p>
            <a:endParaRPr lang="de-AT" sz="1400" dirty="0" smtClean="0">
              <a:latin typeface="+mj-lt"/>
              <a:cs typeface="Tahoma" pitchFamily="34" charset="0"/>
            </a:endParaRPr>
          </a:p>
          <a:p>
            <a:endParaRPr lang="de-AT" sz="1400" dirty="0">
              <a:latin typeface="+mj-lt"/>
              <a:cs typeface="Tahoma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5508104" y="2924919"/>
            <a:ext cx="324036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  <a:tabLst>
                <a:tab pos="1257300" algn="l"/>
              </a:tabLst>
              <a:defRPr/>
            </a:pPr>
            <a:r>
              <a:rPr lang="de-DE" sz="1400" kern="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Langgasse </a:t>
            </a:r>
            <a:r>
              <a:rPr lang="de-DE" sz="1400" kern="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10, </a:t>
            </a:r>
            <a:r>
              <a:rPr lang="de-DE" sz="1400" kern="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4020 Linz	</a:t>
            </a:r>
          </a:p>
          <a:p>
            <a:pPr>
              <a:spcBef>
                <a:spcPts val="0"/>
              </a:spcBef>
              <a:tabLst>
                <a:tab pos="1257300" algn="l"/>
              </a:tabLst>
              <a:defRPr/>
            </a:pPr>
            <a:endParaRPr lang="de-DE" sz="1400" kern="0" dirty="0" smtClean="0">
              <a:solidFill>
                <a:srgbClr val="000000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1257300" algn="l"/>
              </a:tabLst>
              <a:defRPr/>
            </a:pPr>
            <a:r>
              <a:rPr lang="de-DE" sz="1400" kern="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Tel</a:t>
            </a:r>
            <a:r>
              <a:rPr lang="de-DE" sz="1400" kern="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: +</a:t>
            </a:r>
            <a:r>
              <a:rPr lang="de-DE" sz="1400" kern="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43 (0)732/890038-0</a:t>
            </a:r>
            <a:br>
              <a:rPr lang="de-DE" sz="1400" kern="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</a:br>
            <a:r>
              <a:rPr lang="de-DE" sz="1400" kern="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Fax</a:t>
            </a:r>
            <a:r>
              <a:rPr lang="de-DE" sz="1400" kern="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: +43 (</a:t>
            </a:r>
            <a:r>
              <a:rPr lang="de-DE" sz="1400" kern="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0)732/890038-900</a:t>
            </a:r>
            <a:endParaRPr lang="de-DE" sz="1400" kern="0" dirty="0">
              <a:solidFill>
                <a:srgbClr val="000000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1257300" algn="l"/>
              </a:tabLst>
              <a:defRPr/>
            </a:pPr>
            <a:r>
              <a:rPr lang="de-DE" sz="1400" kern="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E-Mail: </a:t>
            </a:r>
            <a:r>
              <a:rPr lang="de-DE" sz="1400" kern="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office@p-ic.at</a:t>
            </a:r>
            <a:br>
              <a:rPr lang="de-DE" sz="1400" kern="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</a:br>
            <a:r>
              <a:rPr lang="de-DE" sz="1400" kern="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Web</a:t>
            </a:r>
            <a:r>
              <a:rPr lang="de-DE" sz="1400" kern="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: www.p-ic.at</a:t>
            </a:r>
          </a:p>
          <a:p>
            <a:pPr>
              <a:spcBef>
                <a:spcPts val="0"/>
              </a:spcBef>
              <a:tabLst>
                <a:tab pos="1257300" algn="l"/>
              </a:tabLst>
              <a:defRPr/>
            </a:pPr>
            <a:r>
              <a:rPr lang="de-DE" sz="1400" kern="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7179" name="Grafik 10" descr="P-IC_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6088" y="2350740"/>
            <a:ext cx="228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Grafik 14" descr="Gerlind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1196628"/>
            <a:ext cx="115252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Grafik 16" descr="Bernhard.jpg"/>
          <p:cNvPicPr>
            <a:picLocks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3860453"/>
            <a:ext cx="115252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251520" y="2780928"/>
            <a:ext cx="7878763" cy="762000"/>
          </a:xfrm>
        </p:spPr>
        <p:txBody>
          <a:bodyPr/>
          <a:lstStyle/>
          <a:p>
            <a:r>
              <a:rPr lang="de-AT" dirty="0" smtClean="0"/>
              <a:t>Drittmittel-</a:t>
            </a:r>
            <a:r>
              <a:rPr lang="de-AT" dirty="0" err="1" smtClean="0"/>
              <a:t>Roadmap</a:t>
            </a:r>
            <a:r>
              <a:rPr lang="de-AT" dirty="0" smtClean="0"/>
              <a:t> für die FH Kufstein Tirol </a:t>
            </a:r>
            <a:endParaRPr lang="de-DE" dirty="0" smtClean="0">
              <a:cs typeface="Arial" charset="0"/>
            </a:endParaRPr>
          </a:p>
        </p:txBody>
      </p:sp>
      <p:sp>
        <p:nvSpPr>
          <p:cNvPr id="307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285428" y="4581128"/>
            <a:ext cx="7848872" cy="1205880"/>
          </a:xfrm>
        </p:spPr>
        <p:txBody>
          <a:bodyPr/>
          <a:lstStyle/>
          <a:p>
            <a:r>
              <a:rPr lang="de-AT" dirty="0" smtClean="0"/>
              <a:t>Ergebnisbericht</a:t>
            </a:r>
            <a:endParaRPr lang="de-DE" dirty="0" smtClean="0">
              <a:latin typeface="+mn-lt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Bild 2" descr="Fachhochschule Kufstein - Higher Level of Education">
            <a:hlinkClick r:id="rId3" tooltip="&quot;Link Logo FH Kufstein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04813"/>
            <a:ext cx="2039211" cy="1728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Inhalt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7500" y="1214439"/>
            <a:ext cx="8142288" cy="4446810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+mj-lt"/>
              <a:buAutoNum type="alphaLcParenR"/>
            </a:pPr>
            <a:r>
              <a:rPr lang="de-AT" sz="1800" dirty="0" smtClean="0"/>
              <a:t>Ziele und Inhalte</a:t>
            </a:r>
          </a:p>
          <a:p>
            <a:pPr marL="342900" lvl="0" indent="-342900">
              <a:spcBef>
                <a:spcPts val="1800"/>
              </a:spcBef>
              <a:buFont typeface="+mj-lt"/>
              <a:buAutoNum type="alphaLcParenR"/>
            </a:pPr>
            <a:r>
              <a:rPr lang="de-AT" sz="1800" dirty="0" smtClean="0"/>
              <a:t>Ausgangssituation</a:t>
            </a:r>
          </a:p>
          <a:p>
            <a:pPr marL="342900" indent="-342900">
              <a:spcBef>
                <a:spcPts val="1800"/>
              </a:spcBef>
              <a:buFont typeface="+mj-lt"/>
              <a:buAutoNum type="alphaLcParenR"/>
            </a:pPr>
            <a:r>
              <a:rPr lang="de-AT" sz="1800" dirty="0" smtClean="0"/>
              <a:t>Definition der Forschungscluster an der FH Kufstein </a:t>
            </a:r>
          </a:p>
          <a:p>
            <a:pPr marL="342900" indent="-342900">
              <a:spcBef>
                <a:spcPts val="1800"/>
              </a:spcBef>
              <a:buFont typeface="+mj-lt"/>
              <a:buAutoNum type="alphaLcParenR"/>
            </a:pPr>
            <a:r>
              <a:rPr lang="de-AT" sz="1800" dirty="0" smtClean="0"/>
              <a:t>Überblick Drittmittelquellen</a:t>
            </a:r>
            <a:endParaRPr lang="de-AT" sz="1800" dirty="0"/>
          </a:p>
          <a:p>
            <a:pPr marL="342900" indent="-342900">
              <a:spcBef>
                <a:spcPts val="1800"/>
              </a:spcBef>
              <a:buFont typeface="+mj-lt"/>
              <a:buAutoNum type="alphaLcParenR"/>
            </a:pPr>
            <a:r>
              <a:rPr lang="de-AT" sz="1800" dirty="0" smtClean="0"/>
              <a:t>Drittmittel-</a:t>
            </a:r>
            <a:r>
              <a:rPr lang="de-AT" sz="1800" dirty="0" err="1" smtClean="0"/>
              <a:t>Roadmap</a:t>
            </a:r>
            <a:r>
              <a:rPr lang="de-AT" sz="1800" dirty="0" smtClean="0"/>
              <a:t> je Forschungscluster</a:t>
            </a:r>
          </a:p>
          <a:p>
            <a:pPr marL="519113" lvl="1" indent="-342900">
              <a:spcBef>
                <a:spcPts val="1800"/>
              </a:spcBef>
              <a:buNone/>
            </a:pPr>
            <a:endParaRPr lang="de-AT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18794" y="3115816"/>
            <a:ext cx="7840663" cy="457200"/>
          </a:xfrm>
        </p:spPr>
        <p:txBody>
          <a:bodyPr/>
          <a:lstStyle/>
          <a:p>
            <a:pPr lvl="0"/>
            <a:r>
              <a:rPr lang="de-AT" sz="3200" dirty="0" smtClean="0"/>
              <a:t>a) Ziele und Inhalte</a:t>
            </a:r>
            <a:endParaRPr lang="de-A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Ziel und Inhalt des Projekts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7500" y="1052736"/>
            <a:ext cx="8142288" cy="5162327"/>
          </a:xfrm>
        </p:spPr>
        <p:txBody>
          <a:bodyPr/>
          <a:lstStyle/>
          <a:p>
            <a:pPr>
              <a:buNone/>
            </a:pPr>
            <a:r>
              <a:rPr lang="de-AT" sz="1600" b="1" dirty="0" smtClean="0"/>
              <a:t>Ziele:</a:t>
            </a:r>
          </a:p>
          <a:p>
            <a:r>
              <a:rPr lang="de-AT" sz="1600" dirty="0" smtClean="0"/>
              <a:t>Definition von Forschungsclustern zur Positionierung der FH Kufstein (hinsichtlich der Einwerbung von Drittmitteln) in Anbetracht der bisherigen Aktivitäten und des relevanten Umfelds</a:t>
            </a:r>
          </a:p>
          <a:p>
            <a:r>
              <a:rPr lang="de-AT" sz="1600" dirty="0" smtClean="0"/>
              <a:t>Gezielte Identifikation der Potenziale zur Stärkung der Drittmittelforschung </a:t>
            </a:r>
          </a:p>
          <a:p>
            <a:r>
              <a:rPr lang="de-AT" sz="1600" dirty="0" smtClean="0"/>
              <a:t>„Drittmittel-</a:t>
            </a:r>
            <a:r>
              <a:rPr lang="de-AT" sz="1600" dirty="0" err="1" smtClean="0"/>
              <a:t>Roadmap</a:t>
            </a:r>
            <a:r>
              <a:rPr lang="de-AT" sz="1600" dirty="0" smtClean="0"/>
              <a:t>“ mit konkreten Maßnahmen (inkl. Forschungskommunikation)</a:t>
            </a:r>
          </a:p>
          <a:p>
            <a:endParaRPr lang="de-AT" sz="1600" dirty="0" smtClean="0"/>
          </a:p>
          <a:p>
            <a:pPr>
              <a:buNone/>
            </a:pPr>
            <a:r>
              <a:rPr lang="de-AT" sz="1600" b="1" dirty="0" smtClean="0"/>
              <a:t>Projektschritte:</a:t>
            </a:r>
          </a:p>
          <a:p>
            <a:r>
              <a:rPr lang="de-AT" sz="1600" dirty="0" smtClean="0"/>
              <a:t>Analyse und Reflexion der derzeitigen Forschungsaktivitäten und der Forschungsstrategie (inkl. F&amp;E-Positionierungs-Workshop)</a:t>
            </a:r>
          </a:p>
          <a:p>
            <a:r>
              <a:rPr lang="de-AT" sz="1600" dirty="0" smtClean="0"/>
              <a:t>Potenzialerhebung zur Nutzung von Drittmitteln für die angewandte Forschung in den definierten Forschungsschwerpunkten</a:t>
            </a:r>
            <a:endParaRPr lang="de-AT" sz="1600" dirty="0" smtClean="0">
              <a:solidFill>
                <a:srgbClr val="FF0000"/>
              </a:solidFill>
            </a:endParaRPr>
          </a:p>
          <a:p>
            <a:r>
              <a:rPr lang="de-AT" sz="1600" dirty="0" smtClean="0"/>
              <a:t>Perspektivenworkshop zur drittmittelfinanzierten Forschung in den definierten Schwerpunkten </a:t>
            </a:r>
            <a:endParaRPr lang="de-AT" sz="1600" dirty="0" smtClean="0">
              <a:solidFill>
                <a:srgbClr val="FF0000"/>
              </a:solidFill>
            </a:endParaRPr>
          </a:p>
          <a:p>
            <a:r>
              <a:rPr lang="de-AT" sz="1600" dirty="0" smtClean="0"/>
              <a:t>Workshop zur Erstellung einer „Drittmittel-</a:t>
            </a:r>
            <a:r>
              <a:rPr lang="de-AT" sz="1600" dirty="0" err="1" smtClean="0"/>
              <a:t>Roadmap</a:t>
            </a:r>
            <a:r>
              <a:rPr lang="de-AT" sz="1600" dirty="0" smtClean="0"/>
              <a:t>“ incl. Kommunikation</a:t>
            </a:r>
          </a:p>
          <a:p>
            <a:r>
              <a:rPr lang="de-AT" sz="1600" dirty="0" smtClean="0"/>
              <a:t>Ergebnisbericht/„Drittmittel-</a:t>
            </a:r>
            <a:r>
              <a:rPr lang="de-AT" sz="1600" dirty="0" err="1" smtClean="0"/>
              <a:t>Roadmap</a:t>
            </a:r>
            <a:r>
              <a:rPr lang="de-AT" sz="1600" dirty="0" smtClean="0"/>
              <a:t>“</a:t>
            </a:r>
          </a:p>
          <a:p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18794" y="3115816"/>
            <a:ext cx="8213646" cy="457200"/>
          </a:xfrm>
        </p:spPr>
        <p:txBody>
          <a:bodyPr/>
          <a:lstStyle/>
          <a:p>
            <a:r>
              <a:rPr lang="de-AT" sz="3200" dirty="0" smtClean="0"/>
              <a:t>b) Ausgangssituation</a:t>
            </a:r>
            <a:endParaRPr lang="de-AT" sz="3200" dirty="0"/>
          </a:p>
        </p:txBody>
      </p:sp>
    </p:spTree>
    <p:extLst>
      <p:ext uri="{BB962C8B-B14F-4D97-AF65-F5344CB8AC3E}">
        <p14:creationId xmlns="" xmlns:p14="http://schemas.microsoft.com/office/powerpoint/2010/main" val="316758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ienmaster P-IC dt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2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Folienmaster P-IC dt</Template>
  <TotalTime>0</TotalTime>
  <Words>2305</Words>
  <Application>Microsoft Office PowerPoint</Application>
  <PresentationFormat>Bildschirmpräsentation (4:3)</PresentationFormat>
  <Paragraphs>536</Paragraphs>
  <Slides>40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40</vt:i4>
      </vt:variant>
    </vt:vector>
  </HeadingPairs>
  <TitlesOfParts>
    <vt:vector size="41" baseType="lpstr">
      <vt:lpstr>Folienmaster P-IC dt</vt:lpstr>
      <vt:lpstr>3. F&amp;E-Workshop </vt:lpstr>
      <vt:lpstr>Agenda</vt:lpstr>
      <vt:lpstr>1. Begrüßung und Einleitung</vt:lpstr>
      <vt:lpstr>2. Drittmittel-Roadmap</vt:lpstr>
      <vt:lpstr>Drittmittel-Roadmap für die FH Kufstein Tirol </vt:lpstr>
      <vt:lpstr>Inhalt</vt:lpstr>
      <vt:lpstr>a) Ziele und Inhalte</vt:lpstr>
      <vt:lpstr>Ziel und Inhalt des Projekts</vt:lpstr>
      <vt:lpstr>b) Ausgangssituation</vt:lpstr>
      <vt:lpstr>Ausgangsituation </vt:lpstr>
      <vt:lpstr>Entwicklung der drittmittelfinanzierten F&amp;E-Aktivitäten an der FH Kufstein</vt:lpstr>
      <vt:lpstr>Wirtschaft und Management</vt:lpstr>
      <vt:lpstr>Wirtschaft &amp; Technik</vt:lpstr>
      <vt:lpstr>Wirtschaft &amp; Gesellschaft</vt:lpstr>
      <vt:lpstr>c) Definition der Forschungscluster an der FH Kufstein </vt:lpstr>
      <vt:lpstr>Forschungscluster für die drittmittel- finanzierte F&amp;E</vt:lpstr>
      <vt:lpstr>Basis für die Definition der Forschungscluster</vt:lpstr>
      <vt:lpstr>d) Überblick Drittmittelquellen</vt:lpstr>
      <vt:lpstr>Überblick möglicher Forschungsförderungs-instrumente</vt:lpstr>
      <vt:lpstr>e) Drittmittel-Roadmap je Forschungscluster</vt:lpstr>
      <vt:lpstr>Vorbemerkung zur Drittmittel-Roadmap</vt:lpstr>
      <vt:lpstr>Economics &amp; Small Business Management</vt:lpstr>
      <vt:lpstr>Marketing &amp; Communications Research</vt:lpstr>
      <vt:lpstr>International Sports, Culture &amp; Events Management</vt:lpstr>
      <vt:lpstr>Smart Energies</vt:lpstr>
      <vt:lpstr>Smart Products &amp; Processes</vt:lpstr>
      <vt:lpstr>Digital Services</vt:lpstr>
      <vt:lpstr>Weitere Themen/Projekte</vt:lpstr>
      <vt:lpstr>Facility Management &amp; Immobilienwirtschaft</vt:lpstr>
      <vt:lpstr>Drittmittel-Roadmap(s)</vt:lpstr>
      <vt:lpstr>Vereinbarung der weiteren Vorgehensweise zur Umsetzung der Roadmap </vt:lpstr>
      <vt:lpstr>Kommunikation (inkl. Kontaktarbeit) der Forschungskompetenz der FH Kufstein Tirol nach außen</vt:lpstr>
      <vt:lpstr>Kurzüberblick: Mögliche Instrumente der Forschungskommunikation für Hochschulen (1/2)</vt:lpstr>
      <vt:lpstr>Kurzüberblick: Mögliche Instrumente der Forschungskommunikation für Hochschulen (2/2)</vt:lpstr>
      <vt:lpstr>Derzeitige Kommunikations-instrumente und –maßnahmen der FH Kufstein Tirol</vt:lpstr>
      <vt:lpstr>Diskussion sinnvoller Maßnahmen zur verstärkten Kommunikation der FH Kufstein Tirol als Forschungs-partner</vt:lpstr>
      <vt:lpstr>4. Organisatorische Neuerungen  (zB Anschubfinanzierung)</vt:lpstr>
      <vt:lpstr>5. Zusammenfassung und Abschluss</vt:lpstr>
      <vt:lpstr>Wir bedanken uns für die gute Zusammenarbeit!</vt:lpstr>
      <vt:lpstr>Kontakt und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Mastertitelformat bearbeiten</dc:title>
  <dc:creator>Senay Ince</dc:creator>
  <cp:lastModifiedBy>Elias Bernhard</cp:lastModifiedBy>
  <cp:revision>150</cp:revision>
  <dcterms:created xsi:type="dcterms:W3CDTF">2013-06-12T11:34:53Z</dcterms:created>
  <dcterms:modified xsi:type="dcterms:W3CDTF">2015-07-01T11:57:33Z</dcterms:modified>
</cp:coreProperties>
</file>